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86403" autoAdjust="0"/>
  </p:normalViewPr>
  <p:slideViewPr>
    <p:cSldViewPr>
      <p:cViewPr>
        <p:scale>
          <a:sx n="60" d="100"/>
          <a:sy n="60" d="100"/>
        </p:scale>
        <p:origin x="-606" y="-546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88A87-31D1-4E6C-9EFB-B50B1EBEE90D}" type="slidenum">
              <a:rPr lang="en-US"/>
              <a:pPr/>
              <a:t>4</a:t>
            </a:fld>
            <a:endParaRPr lang="en-US"/>
          </a:p>
        </p:txBody>
      </p:sp>
      <p:sp>
        <p:nvSpPr>
          <p:cNvPr id="124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2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DDBFBB-63E4-41EB-BDDB-34F815975ED8}" type="slidenum">
              <a:rPr lang="en-US"/>
              <a:pPr/>
              <a:t>13</a:t>
            </a:fld>
            <a:endParaRPr lang="en-US"/>
          </a:p>
        </p:txBody>
      </p:sp>
      <p:sp>
        <p:nvSpPr>
          <p:cNvPr id="124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7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5ACDBA-DD73-4AF5-AAEC-C1D68D779C22}" type="slidenum">
              <a:rPr lang="en-US"/>
              <a:pPr/>
              <a:t>14</a:t>
            </a:fld>
            <a:endParaRPr lang="en-US"/>
          </a:p>
        </p:txBody>
      </p:sp>
      <p:sp>
        <p:nvSpPr>
          <p:cNvPr id="1220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0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1639E6-CF2C-4749-8291-95F49E340D42}" type="slidenum">
              <a:rPr lang="en-US"/>
              <a:pPr/>
              <a:t>15</a:t>
            </a:fld>
            <a:endParaRPr lang="en-US"/>
          </a:p>
        </p:txBody>
      </p:sp>
      <p:sp>
        <p:nvSpPr>
          <p:cNvPr id="1250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0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75311-83AB-4E86-9EA5-88A31A7AF412}" type="slidenum">
              <a:rPr lang="en-US"/>
              <a:pPr/>
              <a:t>17</a:t>
            </a:fld>
            <a:endParaRPr lang="en-US"/>
          </a:p>
        </p:txBody>
      </p:sp>
      <p:sp>
        <p:nvSpPr>
          <p:cNvPr id="1252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2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AEF676-3D0B-4E8D-9AA3-4A8B79A212B0}" type="slidenum">
              <a:rPr lang="en-US"/>
              <a:pPr/>
              <a:t>18</a:t>
            </a:fld>
            <a:endParaRPr lang="en-US"/>
          </a:p>
        </p:txBody>
      </p:sp>
      <p:sp>
        <p:nvSpPr>
          <p:cNvPr id="1263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3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0C7D83-81D7-4459-9779-0E3B850AE0BB}" type="slidenum">
              <a:rPr lang="en-US"/>
              <a:pPr/>
              <a:t>19</a:t>
            </a:fld>
            <a:endParaRPr lang="en-US"/>
          </a:p>
        </p:txBody>
      </p:sp>
      <p:sp>
        <p:nvSpPr>
          <p:cNvPr id="1264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4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03FF6B-66A2-4116-BC4A-751306D7C519}" type="slidenum">
              <a:rPr lang="en-US"/>
              <a:pPr/>
              <a:t>20</a:t>
            </a:fld>
            <a:endParaRPr lang="en-US"/>
          </a:p>
        </p:txBody>
      </p:sp>
      <p:sp>
        <p:nvSpPr>
          <p:cNvPr id="1254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4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AC2108-E1F1-43D3-BC48-229A74F9D5AE}" type="slidenum">
              <a:rPr lang="en-US"/>
              <a:pPr/>
              <a:t>21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7F391-D185-4D52-B36E-0AFB3C6C53B9}" type="slidenum">
              <a:rPr lang="en-US"/>
              <a:pPr/>
              <a:t>22</a:t>
            </a:fld>
            <a:endParaRPr lang="en-US"/>
          </a:p>
        </p:txBody>
      </p:sp>
      <p:sp>
        <p:nvSpPr>
          <p:cNvPr id="1260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0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56E2F7-7D5A-497F-8B4A-CF0D9EDB7B3B}" type="slidenum">
              <a:rPr lang="en-US"/>
              <a:pPr/>
              <a:t>23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B238E0-E6BF-4559-8483-C3927C72A6DF}" type="slidenum">
              <a:rPr lang="en-US"/>
              <a:pPr/>
              <a:t>5</a:t>
            </a:fld>
            <a:endParaRPr lang="en-US"/>
          </a:p>
        </p:txBody>
      </p:sp>
      <p:sp>
        <p:nvSpPr>
          <p:cNvPr id="124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78FA12-8661-4585-8B42-DAAA4121B32C}" type="slidenum">
              <a:rPr lang="en-US"/>
              <a:pPr/>
              <a:t>24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23E9A6-86AD-49AB-BE09-F399F71BC8D0}" type="slidenum">
              <a:rPr lang="en-US"/>
              <a:pPr/>
              <a:t>25</a:t>
            </a:fld>
            <a:endParaRPr lang="en-US"/>
          </a:p>
        </p:txBody>
      </p:sp>
      <p:sp>
        <p:nvSpPr>
          <p:cNvPr id="116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9C4C3F-B402-4D7A-B60C-B14E487517AD}" type="slidenum">
              <a:rPr lang="en-US"/>
              <a:pPr/>
              <a:t>26</a:t>
            </a:fld>
            <a:endParaRPr lang="en-US"/>
          </a:p>
        </p:txBody>
      </p:sp>
      <p:sp>
        <p:nvSpPr>
          <p:cNvPr id="1262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2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87BF6D-F4C2-4EB7-96FB-36E5C6B618CB}" type="slidenum">
              <a:rPr lang="en-US"/>
              <a:pPr/>
              <a:t>27</a:t>
            </a:fld>
            <a:endParaRPr lang="en-US"/>
          </a:p>
        </p:txBody>
      </p:sp>
      <p:sp>
        <p:nvSpPr>
          <p:cNvPr id="76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887424-DC27-48D7-9BD5-D110C5B46E74}" type="slidenum">
              <a:rPr lang="en-US"/>
              <a:pPr/>
              <a:t>6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61A93E-4F1C-4DE3-9863-1F416076117C}" type="slidenum">
              <a:rPr lang="en-US"/>
              <a:pPr/>
              <a:t>7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22873-4509-4C6D-8A1D-6BE05CA531A6}" type="slidenum">
              <a:rPr lang="en-US"/>
              <a:pPr/>
              <a:t>8</a:t>
            </a:fld>
            <a:endParaRPr lang="en-US"/>
          </a:p>
        </p:txBody>
      </p:sp>
      <p:sp>
        <p:nvSpPr>
          <p:cNvPr id="1244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4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3F62B0-E714-4E0C-82AF-A954015DD73E}" type="slidenum">
              <a:rPr lang="en-US"/>
              <a:pPr/>
              <a:t>9</a:t>
            </a:fld>
            <a:endParaRPr lang="en-US"/>
          </a:p>
        </p:txBody>
      </p:sp>
      <p:sp>
        <p:nvSpPr>
          <p:cNvPr id="116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05CFD5-47F8-4C12-9DD8-CCBC9FEFB31C}" type="slidenum">
              <a:rPr lang="en-US"/>
              <a:pPr/>
              <a:t>10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7F0A9-1BF8-4FB3-85C4-4FE756D13BD3}" type="slidenum">
              <a:rPr lang="en-US"/>
              <a:pPr/>
              <a:t>11</a:t>
            </a:fld>
            <a:endParaRPr lang="en-US"/>
          </a:p>
        </p:txBody>
      </p:sp>
      <p:sp>
        <p:nvSpPr>
          <p:cNvPr id="1239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C46D19-C379-4B5E-8514-CFF80AEEF8BB}" type="slidenum">
              <a:rPr lang="en-US"/>
              <a:pPr/>
              <a:t>12</a:t>
            </a:fld>
            <a:endParaRPr lang="en-US"/>
          </a:p>
        </p:txBody>
      </p:sp>
      <p:sp>
        <p:nvSpPr>
          <p:cNvPr id="124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1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Initiating Entrepreneurial</a:t>
            </a:r>
            <a:r>
              <a:rPr lang="en-US" sz="1800" baseline="0" dirty="0" smtClean="0">
                <a:solidFill>
                  <a:schemeClr val="bg1"/>
                </a:solidFill>
                <a:latin typeface="Tahoma" pitchFamily="34" charset="0"/>
              </a:rPr>
              <a:t>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Pathways to Entrepreneurial Ventures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D12CB41E-37A8-4A2E-A118-F4F1AC98A9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Checklist for Estimating Start-Up Expenses (cont’d)</a:t>
            </a:r>
          </a:p>
        </p:txBody>
      </p:sp>
      <p:sp>
        <p:nvSpPr>
          <p:cNvPr id="274435" name="Rectangle 3"/>
          <p:cNvSpPr>
            <a:spLocks noChangeArrowheads="1"/>
          </p:cNvSpPr>
          <p:nvPr/>
        </p:nvSpPr>
        <p:spPr bwMode="auto">
          <a:xfrm>
            <a:off x="369888" y="6214732"/>
            <a:ext cx="633571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 U.S. Small Business Administration, “Management Aids” MA. 2.025 (Washington, </a:t>
            </a:r>
            <a:r>
              <a:rPr lang="en-US" sz="800" dirty="0" smtClean="0">
                <a:solidFill>
                  <a:srgbClr val="0099CC"/>
                </a:solidFill>
              </a:rPr>
              <a:t>DC.:  </a:t>
            </a:r>
            <a:r>
              <a:rPr lang="en-US" sz="800" dirty="0">
                <a:solidFill>
                  <a:srgbClr val="0099CC"/>
                </a:solidFill>
              </a:rPr>
              <a:t>U.S. Government Printing Office.) </a:t>
            </a:r>
          </a:p>
        </p:txBody>
      </p:sp>
      <p:pic>
        <p:nvPicPr>
          <p:cNvPr id="274438" name="Picture 6" descr="06T02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8" y="1052513"/>
            <a:ext cx="7204075" cy="306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4439" name="Picture 7" descr="06T02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4138613"/>
            <a:ext cx="7216775" cy="195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2177598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89066E15-F486-44FE-93CA-C56D04D0017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38029" name="Rectangle 13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Acquisition of an Established Business Venture</a:t>
            </a:r>
            <a:endParaRPr lang="en-US" dirty="0"/>
          </a:p>
        </p:txBody>
      </p:sp>
      <p:grpSp>
        <p:nvGrpSpPr>
          <p:cNvPr id="1238019" name="Group 3"/>
          <p:cNvGrpSpPr>
            <a:grpSpLocks/>
          </p:cNvGrpSpPr>
          <p:nvPr/>
        </p:nvGrpSpPr>
        <p:grpSpPr bwMode="auto">
          <a:xfrm>
            <a:off x="685800" y="1325563"/>
            <a:ext cx="7772400" cy="4935537"/>
            <a:chOff x="432" y="835"/>
            <a:chExt cx="4896" cy="3109"/>
          </a:xfrm>
        </p:grpSpPr>
        <p:sp>
          <p:nvSpPr>
            <p:cNvPr id="1238020" name="Text Box 4" descr="Bluegray02"/>
            <p:cNvSpPr txBox="1">
              <a:spLocks noChangeArrowheads="1"/>
            </p:cNvSpPr>
            <p:nvPr/>
          </p:nvSpPr>
          <p:spPr bwMode="blackWhite">
            <a:xfrm>
              <a:off x="1954" y="1921"/>
              <a:ext cx="1829" cy="962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000" dirty="0">
                  <a:latin typeface="Tahoma" pitchFamily="34" charset="0"/>
                  <a:cs typeface="Tahoma" pitchFamily="34" charset="0"/>
                </a:rPr>
                <a:t>Acquiring </a:t>
              </a:r>
              <a:r>
                <a:rPr lang="en-US" sz="2000" dirty="0" smtClean="0">
                  <a:latin typeface="Tahoma" pitchFamily="34" charset="0"/>
                  <a:cs typeface="Tahoma" pitchFamily="34" charset="0"/>
                </a:rPr>
                <a:t>an </a:t>
              </a:r>
              <a:r>
                <a:rPr lang="en-US" sz="2000" dirty="0">
                  <a:latin typeface="Tahoma" pitchFamily="34" charset="0"/>
                  <a:cs typeface="Tahoma" pitchFamily="34" charset="0"/>
                </a:rPr>
                <a:t/>
              </a:r>
              <a:br>
                <a:rPr lang="en-US" sz="2000" dirty="0">
                  <a:latin typeface="Tahoma" pitchFamily="34" charset="0"/>
                  <a:cs typeface="Tahoma" pitchFamily="34" charset="0"/>
                </a:rPr>
              </a:br>
              <a:r>
                <a:rPr lang="en-US" sz="2000" dirty="0" smtClean="0">
                  <a:latin typeface="Tahoma" pitchFamily="34" charset="0"/>
                  <a:cs typeface="Tahoma" pitchFamily="34" charset="0"/>
                </a:rPr>
                <a:t>Established Entrepreneurial </a:t>
              </a:r>
              <a:br>
                <a:rPr lang="en-US" sz="2000" dirty="0" smtClean="0">
                  <a:latin typeface="Tahoma" pitchFamily="34" charset="0"/>
                  <a:cs typeface="Tahoma" pitchFamily="34" charset="0"/>
                </a:rPr>
              </a:br>
              <a:r>
                <a:rPr lang="en-US" sz="2000" dirty="0" smtClean="0">
                  <a:latin typeface="Tahoma" pitchFamily="34" charset="0"/>
                  <a:cs typeface="Tahoma" pitchFamily="34" charset="0"/>
                </a:rPr>
                <a:t>Venture</a:t>
              </a:r>
              <a:endParaRPr lang="en-US" sz="20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238021" name="Text Box 5" descr="Bluegray01"/>
            <p:cNvSpPr txBox="1">
              <a:spLocks noChangeArrowheads="1"/>
            </p:cNvSpPr>
            <p:nvPr/>
          </p:nvSpPr>
          <p:spPr bwMode="blackWhite">
            <a:xfrm>
              <a:off x="2131" y="3259"/>
              <a:ext cx="1476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latin typeface="Tahoma" pitchFamily="34" charset="0"/>
                  <a:cs typeface="Tahoma" pitchFamily="34" charset="0"/>
                </a:rPr>
                <a:t>Asking Key </a:t>
              </a:r>
              <a:r>
                <a:rPr lang="en-US" sz="1800" dirty="0" smtClean="0">
                  <a:latin typeface="Tahoma" pitchFamily="34" charset="0"/>
                  <a:cs typeface="Tahoma" pitchFamily="34" charset="0"/>
                </a:rPr>
                <a:t/>
              </a:r>
              <a:br>
                <a:rPr lang="en-US" sz="1800" dirty="0" smtClean="0">
                  <a:latin typeface="Tahoma" pitchFamily="34" charset="0"/>
                  <a:cs typeface="Tahoma" pitchFamily="34" charset="0"/>
                </a:rPr>
              </a:br>
              <a:r>
                <a:rPr lang="en-US" sz="1800" dirty="0" smtClean="0">
                  <a:latin typeface="Tahoma" pitchFamily="34" charset="0"/>
                  <a:cs typeface="Tahoma" pitchFamily="34" charset="0"/>
                </a:rPr>
                <a:t>Questions</a:t>
              </a:r>
              <a:endParaRPr lang="en-US" sz="18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238022" name="Text Box 6" descr="Bluegray01"/>
            <p:cNvSpPr txBox="1">
              <a:spLocks noChangeArrowheads="1"/>
            </p:cNvSpPr>
            <p:nvPr/>
          </p:nvSpPr>
          <p:spPr bwMode="blackWhite">
            <a:xfrm>
              <a:off x="432" y="2059"/>
              <a:ext cx="1211" cy="685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latin typeface="Tahoma" pitchFamily="34" charset="0"/>
                  <a:cs typeface="Tahoma" pitchFamily="34" charset="0"/>
                </a:rPr>
                <a:t>Examination of Opportunities</a:t>
              </a:r>
            </a:p>
          </p:txBody>
        </p:sp>
        <p:sp>
          <p:nvSpPr>
            <p:cNvPr id="1238023" name="Text Box 7" descr="Bluegray01"/>
            <p:cNvSpPr txBox="1">
              <a:spLocks noChangeArrowheads="1"/>
            </p:cNvSpPr>
            <p:nvPr/>
          </p:nvSpPr>
          <p:spPr bwMode="blackWhite">
            <a:xfrm>
              <a:off x="4117" y="2059"/>
              <a:ext cx="1211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latin typeface="Tahoma" pitchFamily="34" charset="0"/>
                  <a:cs typeface="Tahoma" pitchFamily="34" charset="0"/>
                </a:rPr>
                <a:t>Evaluation of </a:t>
              </a:r>
              <a:r>
                <a:rPr lang="en-US" sz="1800" dirty="0" smtClean="0">
                  <a:latin typeface="Tahoma" pitchFamily="34" charset="0"/>
                  <a:cs typeface="Tahoma" pitchFamily="34" charset="0"/>
                </a:rPr>
                <a:t/>
              </a:r>
              <a:br>
                <a:rPr lang="en-US" sz="1800" dirty="0" smtClean="0">
                  <a:latin typeface="Tahoma" pitchFamily="34" charset="0"/>
                  <a:cs typeface="Tahoma" pitchFamily="34" charset="0"/>
                </a:rPr>
              </a:br>
              <a:r>
                <a:rPr lang="en-US" sz="1800" dirty="0" smtClean="0">
                  <a:latin typeface="Tahoma" pitchFamily="34" charset="0"/>
                  <a:cs typeface="Tahoma" pitchFamily="34" charset="0"/>
                </a:rPr>
                <a:t>the </a:t>
              </a:r>
              <a:r>
                <a:rPr lang="en-US" sz="1800" dirty="0">
                  <a:latin typeface="Tahoma" pitchFamily="34" charset="0"/>
                  <a:cs typeface="Tahoma" pitchFamily="34" charset="0"/>
                </a:rPr>
                <a:t>Venture</a:t>
              </a:r>
            </a:p>
          </p:txBody>
        </p:sp>
        <p:sp>
          <p:nvSpPr>
            <p:cNvPr id="1238024" name="Text Box 8" descr="Bluegray01"/>
            <p:cNvSpPr txBox="1">
              <a:spLocks noChangeArrowheads="1"/>
            </p:cNvSpPr>
            <p:nvPr/>
          </p:nvSpPr>
          <p:spPr bwMode="blackWhite">
            <a:xfrm>
              <a:off x="2130" y="835"/>
              <a:ext cx="1476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Personal </a:t>
              </a:r>
              <a:br>
                <a:rPr lang="en-US" sz="1800">
                  <a:latin typeface="Tahoma" pitchFamily="34" charset="0"/>
                  <a:cs typeface="Tahoma" pitchFamily="34" charset="0"/>
                </a:rPr>
              </a:br>
              <a:r>
                <a:rPr lang="en-US" sz="1800">
                  <a:latin typeface="Tahoma" pitchFamily="34" charset="0"/>
                  <a:cs typeface="Tahoma" pitchFamily="34" charset="0"/>
                </a:rPr>
                <a:t>Preferences</a:t>
              </a:r>
            </a:p>
          </p:txBody>
        </p:sp>
        <p:cxnSp>
          <p:nvCxnSpPr>
            <p:cNvPr id="1238025" name="AutoShape 9"/>
            <p:cNvCxnSpPr>
              <a:cxnSpLocks noChangeShapeType="1"/>
              <a:stCxn id="1238022" idx="3"/>
              <a:endCxn id="1238020" idx="1"/>
            </p:cNvCxnSpPr>
            <p:nvPr/>
          </p:nvCxnSpPr>
          <p:spPr bwMode="auto">
            <a:xfrm>
              <a:off x="1643" y="2402"/>
              <a:ext cx="311" cy="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8026" name="AutoShape 10"/>
            <p:cNvCxnSpPr>
              <a:cxnSpLocks noChangeShapeType="1"/>
              <a:stCxn id="1238023" idx="1"/>
              <a:endCxn id="1238020" idx="3"/>
            </p:cNvCxnSpPr>
            <p:nvPr/>
          </p:nvCxnSpPr>
          <p:spPr bwMode="auto">
            <a:xfrm flipH="1">
              <a:off x="3783" y="2402"/>
              <a:ext cx="334" cy="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8027" name="AutoShape 11"/>
            <p:cNvCxnSpPr>
              <a:cxnSpLocks noChangeShapeType="1"/>
              <a:stCxn id="1238024" idx="2"/>
              <a:endCxn id="1238020" idx="0"/>
            </p:cNvCxnSpPr>
            <p:nvPr/>
          </p:nvCxnSpPr>
          <p:spPr bwMode="auto">
            <a:xfrm>
              <a:off x="2868" y="1520"/>
              <a:ext cx="1" cy="40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8028" name="AutoShape 12"/>
            <p:cNvCxnSpPr>
              <a:cxnSpLocks noChangeShapeType="1"/>
              <a:stCxn id="1238021" idx="0"/>
              <a:endCxn id="1238020" idx="2"/>
            </p:cNvCxnSpPr>
            <p:nvPr/>
          </p:nvCxnSpPr>
          <p:spPr bwMode="auto">
            <a:xfrm flipV="1">
              <a:off x="2869" y="2883"/>
              <a:ext cx="0" cy="376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77562277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23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2A94028B-80DC-4861-9A1A-AE40E17070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24006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dirty="0"/>
              <a:t>Advantages of Acquiring an Ongoing Venture</a:t>
            </a:r>
          </a:p>
        </p:txBody>
      </p:sp>
      <p:grpSp>
        <p:nvGrpSpPr>
          <p:cNvPr id="1240067" name="Group 3"/>
          <p:cNvGrpSpPr>
            <a:grpSpLocks/>
          </p:cNvGrpSpPr>
          <p:nvPr/>
        </p:nvGrpSpPr>
        <p:grpSpPr bwMode="auto">
          <a:xfrm>
            <a:off x="573088" y="1752600"/>
            <a:ext cx="8045450" cy="3657104"/>
            <a:chOff x="361" y="1100"/>
            <a:chExt cx="5068" cy="2482"/>
          </a:xfrm>
        </p:grpSpPr>
        <p:sp>
          <p:nvSpPr>
            <p:cNvPr id="1240068" name="Oval 4" descr="Blue03"/>
            <p:cNvSpPr>
              <a:spLocks noChangeArrowheads="1"/>
            </p:cNvSpPr>
            <p:nvPr/>
          </p:nvSpPr>
          <p:spPr bwMode="blackWhite">
            <a:xfrm>
              <a:off x="1882" y="2621"/>
              <a:ext cx="2188" cy="961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 algn="ctr">
              <a:solidFill>
                <a:srgbClr val="C0C0C0"/>
              </a:solidFill>
              <a:round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dirty="0"/>
                <a:t>Buying an </a:t>
              </a:r>
              <a:r>
                <a:rPr lang="en-US" sz="2400" dirty="0" smtClean="0"/>
                <a:t>Ongoing Venture</a:t>
              </a:r>
              <a:endParaRPr lang="en-US" sz="2400" dirty="0"/>
            </a:p>
          </p:txBody>
        </p:sp>
        <p:cxnSp>
          <p:nvCxnSpPr>
            <p:cNvPr id="1240069" name="AutoShape 5"/>
            <p:cNvCxnSpPr>
              <a:cxnSpLocks noChangeShapeType="1"/>
              <a:stCxn id="1240074" idx="0"/>
              <a:endCxn id="1240068" idx="1"/>
            </p:cNvCxnSpPr>
            <p:nvPr/>
          </p:nvCxnSpPr>
          <p:spPr bwMode="auto">
            <a:xfrm>
              <a:off x="1159" y="1100"/>
              <a:ext cx="1044" cy="166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40070" name="AutoShape 6"/>
            <p:cNvCxnSpPr>
              <a:cxnSpLocks noChangeShapeType="1"/>
              <a:stCxn id="1240073" idx="0"/>
              <a:endCxn id="1240068" idx="0"/>
            </p:cNvCxnSpPr>
            <p:nvPr/>
          </p:nvCxnSpPr>
          <p:spPr bwMode="auto">
            <a:xfrm>
              <a:off x="2972" y="1100"/>
              <a:ext cx="4" cy="152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40071" name="AutoShape 7"/>
            <p:cNvCxnSpPr>
              <a:cxnSpLocks noChangeShapeType="1"/>
              <a:stCxn id="1240072" idx="0"/>
              <a:endCxn id="1240068" idx="7"/>
            </p:cNvCxnSpPr>
            <p:nvPr/>
          </p:nvCxnSpPr>
          <p:spPr bwMode="auto">
            <a:xfrm flipH="1">
              <a:off x="3750" y="1100"/>
              <a:ext cx="959" cy="166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40072" name="Rectangle 8" descr="Bluegray02"/>
            <p:cNvSpPr>
              <a:spLocks noChangeArrowheads="1"/>
            </p:cNvSpPr>
            <p:nvPr/>
          </p:nvSpPr>
          <p:spPr bwMode="blackWhite">
            <a:xfrm>
              <a:off x="3989" y="1100"/>
              <a:ext cx="1440" cy="82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dirty="0" smtClean="0"/>
                <a:t>Purchasing at </a:t>
              </a:r>
              <a:br>
                <a:rPr lang="en-US" sz="2000" dirty="0" smtClean="0"/>
              </a:br>
              <a:r>
                <a:rPr lang="en-US" sz="2000" dirty="0" smtClean="0"/>
                <a:t>a good price</a:t>
              </a:r>
              <a:endParaRPr lang="en-US" sz="1600" dirty="0"/>
            </a:p>
          </p:txBody>
        </p:sp>
        <p:sp>
          <p:nvSpPr>
            <p:cNvPr id="1240073" name="Rectangle 9" descr="Blue04"/>
            <p:cNvSpPr>
              <a:spLocks noChangeArrowheads="1"/>
            </p:cNvSpPr>
            <p:nvPr/>
          </p:nvSpPr>
          <p:spPr bwMode="blackWhite">
            <a:xfrm>
              <a:off x="2159" y="1100"/>
              <a:ext cx="1626" cy="820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dirty="0" smtClean="0"/>
                <a:t>Reduced time </a:t>
              </a:r>
              <a:br>
                <a:rPr lang="en-US" sz="2000" dirty="0" smtClean="0"/>
              </a:br>
              <a:r>
                <a:rPr lang="en-US" sz="2000" dirty="0" smtClean="0"/>
                <a:t>and effort</a:t>
              </a:r>
              <a:endParaRPr lang="en-US" sz="1600" dirty="0"/>
            </a:p>
          </p:txBody>
        </p:sp>
        <p:sp>
          <p:nvSpPr>
            <p:cNvPr id="1240074" name="Rectangle 10" descr="Blue03"/>
            <p:cNvSpPr>
              <a:spLocks noChangeArrowheads="1"/>
            </p:cNvSpPr>
            <p:nvPr/>
          </p:nvSpPr>
          <p:spPr bwMode="blackWhite">
            <a:xfrm>
              <a:off x="361" y="1100"/>
              <a:ext cx="1595" cy="82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rgbClr val="C0C0C0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 dirty="0" smtClean="0"/>
                <a:t>Less fear about successful future operation</a:t>
              </a:r>
              <a:endParaRPr lang="en-US" sz="1600" dirty="0"/>
            </a:p>
          </p:txBody>
        </p:sp>
      </p:grp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63214922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40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7604DA82-6286-4B8C-A31F-774B975F910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24621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Evaluation of the Selected Venture</a:t>
            </a:r>
          </a:p>
        </p:txBody>
      </p:sp>
      <p:grpSp>
        <p:nvGrpSpPr>
          <p:cNvPr id="1246219" name="Group 11"/>
          <p:cNvGrpSpPr>
            <a:grpSpLocks/>
          </p:cNvGrpSpPr>
          <p:nvPr/>
        </p:nvGrpSpPr>
        <p:grpSpPr bwMode="auto">
          <a:xfrm>
            <a:off x="457200" y="1752600"/>
            <a:ext cx="8045450" cy="3570288"/>
            <a:chOff x="288" y="1296"/>
            <a:chExt cx="5068" cy="2249"/>
          </a:xfrm>
        </p:grpSpPr>
        <p:sp>
          <p:nvSpPr>
            <p:cNvPr id="1246212" name="Oval 4" descr="Blue03"/>
            <p:cNvSpPr>
              <a:spLocks noChangeArrowheads="1"/>
            </p:cNvSpPr>
            <p:nvPr/>
          </p:nvSpPr>
          <p:spPr bwMode="blackWhite">
            <a:xfrm>
              <a:off x="1440" y="1296"/>
              <a:ext cx="2926" cy="841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 algn="ctr">
              <a:solidFill>
                <a:srgbClr val="C0C0C0"/>
              </a:solidFill>
              <a:round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/>
                <a:t>Factors Affecting Sale of the Venture</a:t>
              </a:r>
            </a:p>
          </p:txBody>
        </p:sp>
        <p:cxnSp>
          <p:nvCxnSpPr>
            <p:cNvPr id="1246213" name="AutoShape 5"/>
            <p:cNvCxnSpPr>
              <a:cxnSpLocks noChangeShapeType="1"/>
              <a:stCxn id="1246218" idx="2"/>
              <a:endCxn id="1246212" idx="3"/>
            </p:cNvCxnSpPr>
            <p:nvPr/>
          </p:nvCxnSpPr>
          <p:spPr bwMode="auto">
            <a:xfrm flipV="1">
              <a:off x="1086" y="2014"/>
              <a:ext cx="783" cy="114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46214" name="AutoShape 6"/>
            <p:cNvCxnSpPr>
              <a:cxnSpLocks noChangeShapeType="1"/>
              <a:stCxn id="1246217" idx="0"/>
              <a:endCxn id="1246212" idx="4"/>
            </p:cNvCxnSpPr>
            <p:nvPr/>
          </p:nvCxnSpPr>
          <p:spPr bwMode="auto">
            <a:xfrm flipH="1" flipV="1">
              <a:off x="2903" y="2137"/>
              <a:ext cx="8" cy="64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46215" name="AutoShape 7"/>
            <p:cNvCxnSpPr>
              <a:cxnSpLocks noChangeShapeType="1"/>
              <a:stCxn id="1246216" idx="2"/>
              <a:endCxn id="1246212" idx="5"/>
            </p:cNvCxnSpPr>
            <p:nvPr/>
          </p:nvCxnSpPr>
          <p:spPr bwMode="auto">
            <a:xfrm flipH="1" flipV="1">
              <a:off x="3937" y="2014"/>
              <a:ext cx="699" cy="114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46216" name="Rectangle 8" descr="Bluegray02"/>
            <p:cNvSpPr>
              <a:spLocks noChangeArrowheads="1"/>
            </p:cNvSpPr>
            <p:nvPr/>
          </p:nvSpPr>
          <p:spPr bwMode="blackWhite">
            <a:xfrm>
              <a:off x="3916" y="2400"/>
              <a:ext cx="1440" cy="761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dirty="0" smtClean="0"/>
                <a:t>Assets of the venture</a:t>
              </a:r>
              <a:endParaRPr lang="en-US" sz="1600" dirty="0"/>
            </a:p>
          </p:txBody>
        </p:sp>
        <p:sp>
          <p:nvSpPr>
            <p:cNvPr id="1246217" name="Rectangle 9" descr="Blue04"/>
            <p:cNvSpPr>
              <a:spLocks noChangeArrowheads="1"/>
            </p:cNvSpPr>
            <p:nvPr/>
          </p:nvSpPr>
          <p:spPr bwMode="blackWhite">
            <a:xfrm>
              <a:off x="2098" y="2784"/>
              <a:ext cx="1626" cy="761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dirty="0" smtClean="0"/>
                <a:t>Profits, sales, and operating ratios</a:t>
              </a:r>
              <a:endParaRPr lang="en-US" sz="1600" dirty="0"/>
            </a:p>
          </p:txBody>
        </p:sp>
        <p:sp>
          <p:nvSpPr>
            <p:cNvPr id="1246218" name="Rectangle 10" descr="Blue03"/>
            <p:cNvSpPr>
              <a:spLocks noChangeArrowheads="1"/>
            </p:cNvSpPr>
            <p:nvPr/>
          </p:nvSpPr>
          <p:spPr bwMode="blackWhite">
            <a:xfrm>
              <a:off x="288" y="2400"/>
              <a:ext cx="1595" cy="76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rgbClr val="C0C0C0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 dirty="0" smtClean="0"/>
                <a:t>The business environment</a:t>
              </a:r>
              <a:endParaRPr lang="en-US" sz="1600" dirty="0"/>
            </a:p>
          </p:txBody>
        </p:sp>
      </p:grp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109989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46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E8D8EBD2-CE59-4340-BEDA-EAB5086118E9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21958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 to Ask</a:t>
            </a:r>
          </a:p>
        </p:txBody>
      </p:sp>
      <p:sp>
        <p:nvSpPr>
          <p:cNvPr id="1219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400" dirty="0"/>
              <a:t>Why is this business being sold?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What is the </a:t>
            </a:r>
            <a:r>
              <a:rPr lang="en-US" sz="2400" dirty="0" smtClean="0"/>
              <a:t>current physical </a:t>
            </a:r>
            <a:r>
              <a:rPr lang="en-US" sz="2400" dirty="0"/>
              <a:t>condition of the business?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What is the condition of the inventory?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What is the state of the</a:t>
            </a:r>
            <a:r>
              <a:rPr lang="en-US" sz="2400" dirty="0" smtClean="0"/>
              <a:t> company’s other assets?</a:t>
            </a:r>
            <a:endParaRPr lang="en-US" sz="2400" dirty="0"/>
          </a:p>
          <a:p>
            <a:pPr>
              <a:spcBef>
                <a:spcPct val="40000"/>
              </a:spcBef>
            </a:pPr>
            <a:r>
              <a:rPr lang="en-US" sz="2400" dirty="0"/>
              <a:t>How many </a:t>
            </a:r>
            <a:r>
              <a:rPr lang="en-US" sz="2400" dirty="0" smtClean="0"/>
              <a:t>employees </a:t>
            </a:r>
            <a:r>
              <a:rPr lang="en-US" sz="2400" dirty="0"/>
              <a:t>will</a:t>
            </a:r>
            <a:r>
              <a:rPr lang="en-US" sz="2400" dirty="0" smtClean="0"/>
              <a:t> remain?</a:t>
            </a:r>
            <a:endParaRPr lang="en-US" sz="2400" dirty="0"/>
          </a:p>
          <a:p>
            <a:pPr>
              <a:spcBef>
                <a:spcPct val="40000"/>
              </a:spcBef>
            </a:pPr>
            <a:r>
              <a:rPr lang="en-US" sz="2400" dirty="0"/>
              <a:t>What type of competition does the business face?</a:t>
            </a:r>
          </a:p>
          <a:p>
            <a:pPr>
              <a:spcBef>
                <a:spcPct val="40000"/>
              </a:spcBef>
            </a:pPr>
            <a:r>
              <a:rPr lang="en-US" sz="2400" dirty="0"/>
              <a:t>What does </a:t>
            </a:r>
            <a:r>
              <a:rPr lang="en-US" sz="2400" dirty="0" smtClean="0"/>
              <a:t>financial </a:t>
            </a:r>
            <a:r>
              <a:rPr lang="en-US" sz="2400" dirty="0"/>
              <a:t>picture </a:t>
            </a:r>
            <a:r>
              <a:rPr lang="en-US" sz="2400" dirty="0" smtClean="0"/>
              <a:t>of the business look </a:t>
            </a:r>
            <a:r>
              <a:rPr lang="en-US" sz="2400" dirty="0"/>
              <a:t>like?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74344634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13BE7189-1175-40FF-9FD9-6F97ABBA123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24928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Negotiating the Deal</a:t>
            </a:r>
          </a:p>
        </p:txBody>
      </p:sp>
      <p:grpSp>
        <p:nvGrpSpPr>
          <p:cNvPr id="1249283" name="Group 3"/>
          <p:cNvGrpSpPr>
            <a:grpSpLocks/>
          </p:cNvGrpSpPr>
          <p:nvPr/>
        </p:nvGrpSpPr>
        <p:grpSpPr bwMode="auto">
          <a:xfrm>
            <a:off x="822325" y="1295400"/>
            <a:ext cx="7499350" cy="4935537"/>
            <a:chOff x="518" y="816"/>
            <a:chExt cx="4724" cy="3109"/>
          </a:xfrm>
        </p:grpSpPr>
        <p:sp>
          <p:nvSpPr>
            <p:cNvPr id="1249284" name="Text Box 4" descr="Bluegray02"/>
            <p:cNvSpPr txBox="1">
              <a:spLocks noChangeArrowheads="1"/>
            </p:cNvSpPr>
            <p:nvPr/>
          </p:nvSpPr>
          <p:spPr bwMode="blackWhite">
            <a:xfrm>
              <a:off x="1954" y="1902"/>
              <a:ext cx="1829" cy="962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latin typeface="Tahoma" pitchFamily="34" charset="0"/>
                  <a:cs typeface="Tahoma" pitchFamily="34" charset="0"/>
                </a:rPr>
                <a:t>Factors Affecting Negotiations</a:t>
              </a:r>
            </a:p>
          </p:txBody>
        </p:sp>
        <p:sp>
          <p:nvSpPr>
            <p:cNvPr id="1249285" name="Text Box 5" descr="Bluegray01"/>
            <p:cNvSpPr txBox="1">
              <a:spLocks noChangeArrowheads="1"/>
            </p:cNvSpPr>
            <p:nvPr/>
          </p:nvSpPr>
          <p:spPr bwMode="blackWhite">
            <a:xfrm>
              <a:off x="2131" y="3240"/>
              <a:ext cx="1476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Alternatives</a:t>
              </a:r>
            </a:p>
          </p:txBody>
        </p:sp>
        <p:sp>
          <p:nvSpPr>
            <p:cNvPr id="1249286" name="Text Box 6" descr="Bluegray01"/>
            <p:cNvSpPr txBox="1">
              <a:spLocks noChangeArrowheads="1"/>
            </p:cNvSpPr>
            <p:nvPr/>
          </p:nvSpPr>
          <p:spPr bwMode="blackWhite">
            <a:xfrm>
              <a:off x="518" y="2040"/>
              <a:ext cx="1039" cy="685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Time</a:t>
              </a:r>
            </a:p>
          </p:txBody>
        </p:sp>
        <p:sp>
          <p:nvSpPr>
            <p:cNvPr id="1249287" name="Text Box 7" descr="Bluegray01"/>
            <p:cNvSpPr txBox="1">
              <a:spLocks noChangeArrowheads="1"/>
            </p:cNvSpPr>
            <p:nvPr/>
          </p:nvSpPr>
          <p:spPr bwMode="blackWhite">
            <a:xfrm>
              <a:off x="4203" y="2040"/>
              <a:ext cx="1039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Pressure</a:t>
              </a:r>
            </a:p>
          </p:txBody>
        </p:sp>
        <p:sp>
          <p:nvSpPr>
            <p:cNvPr id="1249288" name="Text Box 8" descr="Bluegray01"/>
            <p:cNvSpPr txBox="1">
              <a:spLocks noChangeArrowheads="1"/>
            </p:cNvSpPr>
            <p:nvPr/>
          </p:nvSpPr>
          <p:spPr bwMode="blackWhite">
            <a:xfrm>
              <a:off x="2130" y="816"/>
              <a:ext cx="1476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Information</a:t>
              </a:r>
            </a:p>
          </p:txBody>
        </p:sp>
        <p:cxnSp>
          <p:nvCxnSpPr>
            <p:cNvPr id="1249289" name="AutoShape 9"/>
            <p:cNvCxnSpPr>
              <a:cxnSpLocks noChangeShapeType="1"/>
              <a:stCxn id="1249286" idx="3"/>
              <a:endCxn id="1249284" idx="1"/>
            </p:cNvCxnSpPr>
            <p:nvPr/>
          </p:nvCxnSpPr>
          <p:spPr bwMode="auto">
            <a:xfrm>
              <a:off x="1557" y="2383"/>
              <a:ext cx="397" cy="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49290" name="AutoShape 10"/>
            <p:cNvCxnSpPr>
              <a:cxnSpLocks noChangeShapeType="1"/>
              <a:stCxn id="1249287" idx="1"/>
              <a:endCxn id="1249284" idx="3"/>
            </p:cNvCxnSpPr>
            <p:nvPr/>
          </p:nvCxnSpPr>
          <p:spPr bwMode="auto">
            <a:xfrm flipH="1">
              <a:off x="3783" y="2383"/>
              <a:ext cx="420" cy="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49291" name="AutoShape 11"/>
            <p:cNvCxnSpPr>
              <a:cxnSpLocks noChangeShapeType="1"/>
              <a:stCxn id="1249288" idx="2"/>
              <a:endCxn id="1249284" idx="0"/>
            </p:cNvCxnSpPr>
            <p:nvPr/>
          </p:nvCxnSpPr>
          <p:spPr bwMode="auto">
            <a:xfrm>
              <a:off x="2868" y="1501"/>
              <a:ext cx="1" cy="401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49292" name="AutoShape 12"/>
            <p:cNvCxnSpPr>
              <a:cxnSpLocks noChangeShapeType="1"/>
              <a:stCxn id="1249285" idx="0"/>
              <a:endCxn id="1249284" idx="2"/>
            </p:cNvCxnSpPr>
            <p:nvPr/>
          </p:nvCxnSpPr>
          <p:spPr bwMode="auto">
            <a:xfrm flipH="1" flipV="1">
              <a:off x="2869" y="2864"/>
              <a:ext cx="1" cy="376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1055894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24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When Buying a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Request </a:t>
            </a:r>
            <a:r>
              <a:rPr lang="en-US" dirty="0"/>
              <a:t>that the seller retain a minority interest in the business or</a:t>
            </a:r>
            <a:r>
              <a:rPr lang="en-US" dirty="0" smtClean="0"/>
              <a:t> establish the final purchase </a:t>
            </a:r>
            <a:r>
              <a:rPr lang="en-US" dirty="0"/>
              <a:t>price dependent on the performance of the business over a </a:t>
            </a:r>
            <a:r>
              <a:rPr lang="en-US" dirty="0" smtClean="0"/>
              <a:t>three-to-five-year span.</a:t>
            </a:r>
          </a:p>
          <a:p>
            <a:r>
              <a:rPr lang="en-US" dirty="0" smtClean="0"/>
              <a:t>Be </a:t>
            </a:r>
            <a:r>
              <a:rPr lang="en-US" dirty="0"/>
              <a:t>wary of any promises made without written corroboration.</a:t>
            </a:r>
          </a:p>
          <a:p>
            <a:r>
              <a:rPr lang="en-US" dirty="0" smtClean="0"/>
              <a:t>Spend </a:t>
            </a:r>
            <a:r>
              <a:rPr lang="en-US" dirty="0"/>
              <a:t>time </a:t>
            </a:r>
            <a:r>
              <a:rPr lang="en-US" dirty="0" smtClean="0"/>
              <a:t>reconstructing </a:t>
            </a:r>
            <a:r>
              <a:rPr lang="en-US" dirty="0"/>
              <a:t>financial statements to </a:t>
            </a:r>
            <a:r>
              <a:rPr lang="en-US" dirty="0" smtClean="0"/>
              <a:t>determine how </a:t>
            </a:r>
            <a:r>
              <a:rPr lang="en-US" dirty="0"/>
              <a:t>much cash is actually </a:t>
            </a:r>
            <a:r>
              <a:rPr lang="en-US" dirty="0" smtClean="0"/>
              <a:t>available.</a:t>
            </a:r>
            <a:endParaRPr lang="en-US" dirty="0"/>
          </a:p>
          <a:p>
            <a:r>
              <a:rPr lang="en-US" dirty="0" smtClean="0"/>
              <a:t>Interview the owner, vendors</a:t>
            </a:r>
            <a:r>
              <a:rPr lang="en-US" dirty="0"/>
              <a:t>, competitors, customers</a:t>
            </a:r>
            <a:r>
              <a:rPr lang="en-US" dirty="0" smtClean="0"/>
              <a:t>, and employees.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7–</a:t>
            </a:r>
            <a:fld id="{81E092DC-864D-488B-88D4-726BF04B3AC7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99280416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3B43579C-023B-45BF-A6F3-9F6C324097E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51332" name="Rectangle 4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Franchising: The Hybrid</a:t>
            </a:r>
          </a:p>
        </p:txBody>
      </p:sp>
      <p:sp>
        <p:nvSpPr>
          <p:cNvPr id="125133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Franchising</a:t>
            </a:r>
          </a:p>
          <a:p>
            <a:pPr lvl="1"/>
            <a:r>
              <a:rPr lang="en-US" dirty="0"/>
              <a:t>Any arrangement in which the owner of a trademark, trade name, or copyright has licensed others to use it in selling goods or </a:t>
            </a:r>
            <a:r>
              <a:rPr lang="en-US" dirty="0" smtClean="0"/>
              <a:t>services</a:t>
            </a:r>
            <a:endParaRPr lang="en-US" dirty="0"/>
          </a:p>
          <a:p>
            <a:r>
              <a:rPr lang="en-US" dirty="0"/>
              <a:t>Franchisee</a:t>
            </a:r>
          </a:p>
          <a:p>
            <a:pPr lvl="1"/>
            <a:r>
              <a:rPr lang="en-US" dirty="0"/>
              <a:t>A purchaser of a franchise</a:t>
            </a:r>
          </a:p>
          <a:p>
            <a:r>
              <a:rPr lang="en-US" dirty="0"/>
              <a:t>Franchisor</a:t>
            </a:r>
          </a:p>
          <a:p>
            <a:pPr lvl="1"/>
            <a:r>
              <a:rPr lang="en-US" dirty="0"/>
              <a:t>The seller of the franchise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19900256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006122DE-1414-41BF-A153-5BC986274440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25747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 smtClean="0"/>
              <a:t>Franchising Works</a:t>
            </a:r>
            <a:endParaRPr lang="en-US" dirty="0"/>
          </a:p>
        </p:txBody>
      </p:sp>
      <p:sp>
        <p:nvSpPr>
          <p:cNvPr id="1257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696200" cy="5181600"/>
          </a:xfrm>
        </p:spPr>
        <p:txBody>
          <a:bodyPr/>
          <a:lstStyle/>
          <a:p>
            <a:pPr marL="282575" indent="-282575">
              <a:spcBef>
                <a:spcPct val="30000"/>
              </a:spcBef>
            </a:pPr>
            <a:r>
              <a:rPr lang="en-US" dirty="0"/>
              <a:t>Franchisee Obligations:</a:t>
            </a:r>
          </a:p>
          <a:p>
            <a:pPr marL="914400" lvl="1" indent="-398463"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Make a financial investment in the operation.</a:t>
            </a:r>
          </a:p>
          <a:p>
            <a:pPr marL="914400" lvl="1" indent="-398463"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Obtain and maintain a standardized inventory and/or equipment package usually purchased from the franchisor.</a:t>
            </a:r>
          </a:p>
          <a:p>
            <a:pPr marL="914400" lvl="1" indent="-398463"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Maintain a specified quality of performance.</a:t>
            </a:r>
          </a:p>
          <a:p>
            <a:pPr marL="914400" lvl="1" indent="-398463"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Follow a </a:t>
            </a:r>
            <a:r>
              <a:rPr lang="en-US" b="1" dirty="0"/>
              <a:t>franchise fee </a:t>
            </a:r>
            <a:r>
              <a:rPr lang="en-US" dirty="0"/>
              <a:t>as well as a percentage of the gross revenues.</a:t>
            </a:r>
          </a:p>
          <a:p>
            <a:pPr marL="914400" lvl="1" indent="-398463">
              <a:spcBef>
                <a:spcPct val="300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Engage in a continuing business relationship.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24285834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939D469F-B5E9-46D6-B6D4-06BC097F072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25849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 smtClean="0"/>
              <a:t>Franchising </a:t>
            </a:r>
            <a:r>
              <a:rPr lang="en-US" dirty="0"/>
              <a:t>Works (cont’d)</a:t>
            </a:r>
          </a:p>
        </p:txBody>
      </p:sp>
      <p:sp>
        <p:nvSpPr>
          <p:cNvPr id="1258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2575" indent="-282575">
              <a:spcBef>
                <a:spcPts val="900"/>
              </a:spcBef>
            </a:pPr>
            <a:r>
              <a:rPr lang="en-US" dirty="0"/>
              <a:t>Franchisor Provides:</a:t>
            </a:r>
          </a:p>
          <a:p>
            <a:pPr marL="1087438" lvl="1" indent="-512763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The company</a:t>
            </a:r>
            <a:r>
              <a:rPr lang="en-US" dirty="0" smtClean="0"/>
              <a:t> </a:t>
            </a:r>
            <a:r>
              <a:rPr lang="en-US" dirty="0" smtClean="0"/>
              <a:t>name</a:t>
            </a:r>
            <a:endParaRPr lang="en-US" dirty="0"/>
          </a:p>
          <a:p>
            <a:pPr marL="1087438" lvl="1" indent="-512763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Identifying symbols, logos, designs, and </a:t>
            </a:r>
            <a:r>
              <a:rPr lang="en-US" dirty="0" smtClean="0"/>
              <a:t>facilities </a:t>
            </a:r>
            <a:endParaRPr lang="en-US" dirty="0"/>
          </a:p>
          <a:p>
            <a:pPr marL="1087438" lvl="1" indent="-512763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Professional management training for each independent unit’s </a:t>
            </a:r>
            <a:r>
              <a:rPr lang="en-US" dirty="0" smtClean="0"/>
              <a:t>staff</a:t>
            </a:r>
            <a:endParaRPr lang="en-US" dirty="0"/>
          </a:p>
          <a:p>
            <a:pPr marL="1087438" lvl="1" indent="-512763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Sale of merchandise necessary for the unit’s operation, equipment to run the operation, and the food or materials needed for the final </a:t>
            </a:r>
            <a:r>
              <a:rPr lang="en-US" dirty="0" smtClean="0"/>
              <a:t>product</a:t>
            </a:r>
            <a:endParaRPr lang="en-US" dirty="0"/>
          </a:p>
          <a:p>
            <a:pPr marL="1087438" lvl="1" indent="-512763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Financial assistance, if </a:t>
            </a:r>
            <a:r>
              <a:rPr lang="en-US" dirty="0" smtClean="0"/>
              <a:t>needed</a:t>
            </a:r>
            <a:endParaRPr lang="en-US" dirty="0"/>
          </a:p>
          <a:p>
            <a:pPr marL="1087438" lvl="1" indent="-512763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dirty="0"/>
              <a:t>Continuing aid and guidance to ensure that everything is done in accordance with the </a:t>
            </a:r>
            <a:r>
              <a:rPr lang="en-US" dirty="0" smtClean="0"/>
              <a:t>contract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5469548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5683FA0C-6752-480D-83E2-681093580CD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0" y="1219200"/>
            <a:ext cx="80772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describe the major pathways and structures for entrepreneurial ventures.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the factors involved in creating a new venture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identify and discuss the elements involved in acquiring an established venture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outline ten key questions to ask when buying an ongoing venture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To examine the underlying issues involved in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the acquisition 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process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define a franchise and outline its structure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18425639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57BBF994-BFBE-45AE-9C71-55BD3B5CEFC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25337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/>
              <a:t>Franchising</a:t>
            </a:r>
          </a:p>
        </p:txBody>
      </p:sp>
      <p:sp>
        <p:nvSpPr>
          <p:cNvPr id="12533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/>
              <a:t>Advantages</a:t>
            </a:r>
          </a:p>
          <a:p>
            <a:pPr lvl="1"/>
            <a:r>
              <a:rPr lang="en-US"/>
              <a:t>Training and guidance</a:t>
            </a:r>
          </a:p>
          <a:p>
            <a:pPr lvl="1"/>
            <a:r>
              <a:rPr lang="en-US"/>
              <a:t>Brand-name appeal</a:t>
            </a:r>
          </a:p>
          <a:p>
            <a:pPr lvl="1"/>
            <a:r>
              <a:rPr lang="en-US"/>
              <a:t>A proven track record</a:t>
            </a:r>
          </a:p>
          <a:p>
            <a:pPr lvl="1"/>
            <a:r>
              <a:rPr lang="en-US"/>
              <a:t>Financial assistance</a:t>
            </a:r>
          </a:p>
        </p:txBody>
      </p:sp>
      <p:sp>
        <p:nvSpPr>
          <p:cNvPr id="12533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657600" cy="5181600"/>
          </a:xfrm>
        </p:spPr>
        <p:txBody>
          <a:bodyPr/>
          <a:lstStyle/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Franchise fees</a:t>
            </a:r>
          </a:p>
          <a:p>
            <a:pPr lvl="1"/>
            <a:r>
              <a:rPr lang="en-US" dirty="0"/>
              <a:t>Franchisor control</a:t>
            </a:r>
          </a:p>
          <a:p>
            <a:pPr lvl="1"/>
            <a:r>
              <a:rPr lang="en-US" dirty="0"/>
              <a:t>Unfulfilled promises of franchisor</a:t>
            </a:r>
          </a:p>
        </p:txBody>
      </p:sp>
      <p:pic>
        <p:nvPicPr>
          <p:cNvPr id="1253381" name="Picture 5" descr="j03437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3657600"/>
            <a:ext cx="2627312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86501015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1825A585-663E-42AE-A99C-99B49FB6D4B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7.3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Some of the Most Recognized Franchises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278531" name="Rectangle 3"/>
          <p:cNvSpPr>
            <a:spLocks noChangeArrowheads="1"/>
          </p:cNvSpPr>
          <p:nvPr/>
        </p:nvSpPr>
        <p:spPr bwMode="auto">
          <a:xfrm>
            <a:off x="1143000" y="1077635"/>
            <a:ext cx="6831013" cy="4508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Burger King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Dairy Queen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Days Inn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Denny’s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Dunkin’ Donuts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H&amp;R Block (Tax Preparation)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McDonald’s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err="1" smtClean="0">
                <a:latin typeface="+mj-lt"/>
              </a:rPr>
              <a:t>Meineke</a:t>
            </a:r>
            <a:r>
              <a:rPr lang="en-US" sz="1400" dirty="0" smtClean="0">
                <a:latin typeface="+mj-lt"/>
              </a:rPr>
              <a:t> Car Care Centers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Papa John’s Pizza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7-Eleven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Snap-on Tools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Sports Clips (Hair Salons)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Subway</a:t>
            </a:r>
          </a:p>
          <a:p>
            <a:pPr marL="461963" indent="-192024">
              <a:spcBef>
                <a:spcPct val="50000"/>
              </a:spcBef>
              <a:buFont typeface="Arial"/>
              <a:buChar char="•"/>
            </a:pPr>
            <a:r>
              <a:rPr lang="en-US" sz="1400" dirty="0" smtClean="0">
                <a:latin typeface="+mj-lt"/>
              </a:rPr>
              <a:t>UPS Store (Mail Boxes Etc.)</a:t>
            </a:r>
            <a:endParaRPr lang="en-US" sz="1400" dirty="0">
              <a:latin typeface="+mj-lt"/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06257223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8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43A53D2B-4C47-4093-BDC7-5505B428B9E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25952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Franchise Law</a:t>
            </a:r>
          </a:p>
        </p:txBody>
      </p:sp>
      <p:sp>
        <p:nvSpPr>
          <p:cNvPr id="1259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001000" cy="5181600"/>
          </a:xfrm>
        </p:spPr>
        <p:txBody>
          <a:bodyPr/>
          <a:lstStyle/>
          <a:p>
            <a:r>
              <a:rPr lang="en-US" dirty="0"/>
              <a:t>Franchise Disclosure </a:t>
            </a:r>
            <a:r>
              <a:rPr lang="en-US" dirty="0" smtClean="0"/>
              <a:t>Document (</a:t>
            </a:r>
            <a:r>
              <a:rPr lang="en-US" dirty="0"/>
              <a:t>FDD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Divided </a:t>
            </a:r>
            <a:r>
              <a:rPr lang="en-US" dirty="0"/>
              <a:t>into</a:t>
            </a:r>
            <a:r>
              <a:rPr lang="en-US" dirty="0" smtClean="0"/>
              <a:t> 23 categories </a:t>
            </a:r>
            <a:r>
              <a:rPr lang="en-US" dirty="0"/>
              <a:t>that provide different segments of information for prospective </a:t>
            </a:r>
            <a:r>
              <a:rPr lang="en-US" dirty="0" smtClean="0"/>
              <a:t>franchisees</a:t>
            </a:r>
            <a:endParaRPr lang="en-US" dirty="0"/>
          </a:p>
          <a:p>
            <a:pPr lvl="1"/>
            <a:r>
              <a:rPr lang="en-US" dirty="0" smtClean="0"/>
              <a:t>Developed </a:t>
            </a:r>
            <a:r>
              <a:rPr lang="en-US" dirty="0"/>
              <a:t>to provide guidance </a:t>
            </a:r>
            <a:r>
              <a:rPr lang="en-US" dirty="0" smtClean="0"/>
              <a:t>in complying </a:t>
            </a:r>
            <a:r>
              <a:rPr lang="en-US" dirty="0"/>
              <a:t>with the Franchise Disclosure Rule that requires franchisors to make full presale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disclosure </a:t>
            </a:r>
            <a:r>
              <a:rPr lang="en-US" dirty="0"/>
              <a:t>about their </a:t>
            </a:r>
            <a:r>
              <a:rPr lang="en-US" dirty="0" smtClean="0"/>
              <a:t>franchises</a:t>
            </a:r>
            <a:endParaRPr lang="en-US" dirty="0"/>
          </a:p>
        </p:txBody>
      </p:sp>
      <p:pic>
        <p:nvPicPr>
          <p:cNvPr id="1259525" name="Picture 5" descr="PE0372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65512"/>
            <a:ext cx="2660922" cy="308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5983691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703F694B-95C0-4CA7-AD2B-0392A5C0F7F8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Decision to Purchase a Franchise: Process Model </a:t>
            </a:r>
          </a:p>
        </p:txBody>
      </p:sp>
      <p:grpSp>
        <p:nvGrpSpPr>
          <p:cNvPr id="247815" name="Group 7"/>
          <p:cNvGrpSpPr>
            <a:grpSpLocks/>
          </p:cNvGrpSpPr>
          <p:nvPr/>
        </p:nvGrpSpPr>
        <p:grpSpPr bwMode="auto">
          <a:xfrm>
            <a:off x="381000" y="1433513"/>
            <a:ext cx="8382000" cy="4052887"/>
            <a:chOff x="207" y="903"/>
            <a:chExt cx="5280" cy="2553"/>
          </a:xfrm>
        </p:grpSpPr>
        <p:pic>
          <p:nvPicPr>
            <p:cNvPr id="247812" name="Picture 4" descr="06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" y="903"/>
              <a:ext cx="5280" cy="2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813" name="Text Box 5"/>
            <p:cNvSpPr txBox="1">
              <a:spLocks noChangeArrowheads="1"/>
            </p:cNvSpPr>
            <p:nvPr/>
          </p:nvSpPr>
          <p:spPr bwMode="auto">
            <a:xfrm>
              <a:off x="2371" y="1717"/>
              <a:ext cx="1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-</a:t>
              </a:r>
            </a:p>
          </p:txBody>
        </p:sp>
      </p:grpSp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57200" y="6248400"/>
            <a:ext cx="6934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 Patrick J. Kaufmann, “Franchising and the Choice of Self Employment,” </a:t>
            </a:r>
            <a:r>
              <a:rPr lang="en-US" sz="800" i="1" dirty="0" smtClean="0">
                <a:solidFill>
                  <a:srgbClr val="0099CC"/>
                </a:solidFill>
              </a:rPr>
              <a:t>Journal of Business Venturing</a:t>
            </a:r>
            <a:r>
              <a:rPr lang="en-US" sz="800" dirty="0" smtClean="0">
                <a:solidFill>
                  <a:srgbClr val="0099CC"/>
                </a:solidFill>
              </a:rPr>
              <a:t>, 14, no. 4 (1999): 348.</a:t>
            </a:r>
            <a:endParaRPr lang="en-US" sz="800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91317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E14303A4-0B6D-4A69-8080-B19E3F30E734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7.4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The Cost of Franchising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sp>
        <p:nvSpPr>
          <p:cNvPr id="280579" name="Rectangle 3"/>
          <p:cNvSpPr>
            <a:spLocks noChangeArrowheads="1"/>
          </p:cNvSpPr>
          <p:nvPr/>
        </p:nvSpPr>
        <p:spPr bwMode="auto">
          <a:xfrm>
            <a:off x="1066800" y="1295400"/>
            <a:ext cx="6353021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The basic franchising fee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Insurance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Opening product inventory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Remodeling and leasehold improvements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Utility charges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Payroll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Debt service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Bookkeeping and accounting fees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Legal and professional fees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smtClean="0">
                <a:latin typeface="Tahoma"/>
                <a:cs typeface="Tahoma"/>
              </a:rPr>
              <a:t>State and local licenses, permits, and certifications</a:t>
            </a:r>
            <a:endParaRPr lang="en-US" sz="2000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6248400"/>
            <a:ext cx="7162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 Donald F. </a:t>
            </a:r>
            <a:r>
              <a:rPr lang="en-US" sz="800" dirty="0" err="1" smtClean="0">
                <a:solidFill>
                  <a:srgbClr val="0099CC"/>
                </a:solidFill>
              </a:rPr>
              <a:t>Kuratko</a:t>
            </a:r>
            <a:r>
              <a:rPr lang="en-US" sz="800" dirty="0" smtClean="0">
                <a:solidFill>
                  <a:srgbClr val="0099CC"/>
                </a:solidFill>
              </a:rPr>
              <a:t>, “Achieving the American Dream as a Franchise,” </a:t>
            </a:r>
            <a:r>
              <a:rPr lang="en-US" sz="800" i="1" dirty="0" smtClean="0">
                <a:solidFill>
                  <a:srgbClr val="0099CC"/>
                </a:solidFill>
              </a:rPr>
              <a:t>Small Business Network </a:t>
            </a:r>
            <a:r>
              <a:rPr lang="en-US" sz="800" dirty="0" smtClean="0">
                <a:solidFill>
                  <a:srgbClr val="0099CC"/>
                </a:solidFill>
              </a:rPr>
              <a:t>3 (July 1987): 2 (updated by author April 2015) .</a:t>
            </a:r>
            <a:endParaRPr lang="en-US" sz="800" dirty="0">
              <a:solidFill>
                <a:srgbClr val="00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16277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72653DAE-8825-4532-98CC-01E0109984F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59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7.5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World Wide Web Franchise 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Sites</a:t>
            </a:r>
            <a:endParaRPr lang="en-US" sz="1800" dirty="0">
              <a:solidFill>
                <a:srgbClr val="0099CC"/>
              </a:solidFill>
              <a:effectLst/>
              <a:cs typeface="Tahoma" pitchFamily="34" charset="0"/>
            </a:endParaRPr>
          </a:p>
        </p:txBody>
      </p:sp>
      <p:graphicFrame>
        <p:nvGraphicFramePr>
          <p:cNvPr id="1159481" name="Group 313"/>
          <p:cNvGraphicFramePr>
            <a:graphicFrameLocks noGrp="1"/>
          </p:cNvGraphicFramePr>
          <p:nvPr/>
        </p:nvGraphicFramePr>
        <p:xfrm>
          <a:off x="457200" y="1106488"/>
          <a:ext cx="8229600" cy="4943484"/>
        </p:xfrm>
        <a:graphic>
          <a:graphicData uri="http://schemas.openxmlformats.org/drawingml/2006/table">
            <a:tbl>
              <a:tblPr/>
              <a:tblGrid>
                <a:gridCol w="3810000"/>
                <a:gridCol w="44196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American Bar Association Forum on Franchising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200" kern="1200" baseline="0" dirty="0" err="1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www.americanbar.org/groups/franchising.html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 pitchFamily="18" charset="0"/>
                        <a:cs typeface="Arial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U.S. Small Business Administration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www.sba.gov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Entrepreneur Magazine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www.entrepreneur.com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/franchises/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Minority Business Entrepreneur Magazine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www.mbemag.com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</a:t>
                      </a:r>
                      <a:r>
                        <a:rPr kumimoji="0" lang="it-IT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Times</a:t>
                      </a:r>
                      <a:endParaRPr kumimoji="0" lang="it-IT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www.franchisetimes.com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</a:t>
                      </a:r>
                      <a:r>
                        <a:rPr kumimoji="0" lang="it-IT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Update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www.franchising.com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National Restaurant Association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www.restaurant.org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/tools/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Source Book Publications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www.franchisordatabase.com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Federal Trade Commission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www.ftc.gov/bcp/franchise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/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Franchise.com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www.franchise.com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World Franchising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www.worldfranchising.com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Solutions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www.franchisesolutions.com/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 Opportunities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www.franchiseopportunities.com/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Know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How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www.franchiseknowhow.com/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The </a:t>
                      </a:r>
                      <a:r>
                        <a:rPr kumimoji="0" lang="it-IT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</a:t>
                      </a:r>
                      <a:r>
                        <a:rPr kumimoji="0" lang="it-IT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Magazine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www.thefranchisemagazine.net/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</a:t>
                      </a: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Mall</a:t>
                      </a:r>
                      <a:endParaRPr kumimoji="0" lang="it-IT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www.franchismall.com/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Franchise Advantage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www.franchiseadvantage.com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US Franchise News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www.usfranchisenews.com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/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74305965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D812A66A-CA6C-47AF-9855-B3E967CFB32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2615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Franchising Opportunities</a:t>
            </a:r>
          </a:p>
        </p:txBody>
      </p:sp>
      <p:grpSp>
        <p:nvGrpSpPr>
          <p:cNvPr id="1261578" name="Group 10"/>
          <p:cNvGrpSpPr>
            <a:grpSpLocks/>
          </p:cNvGrpSpPr>
          <p:nvPr/>
        </p:nvGrpSpPr>
        <p:grpSpPr bwMode="auto">
          <a:xfrm>
            <a:off x="457200" y="1447800"/>
            <a:ext cx="8045450" cy="4267200"/>
            <a:chOff x="288" y="912"/>
            <a:chExt cx="5068" cy="2688"/>
          </a:xfrm>
        </p:grpSpPr>
        <p:cxnSp>
          <p:nvCxnSpPr>
            <p:cNvPr id="1261572" name="AutoShape 4"/>
            <p:cNvCxnSpPr>
              <a:cxnSpLocks noChangeShapeType="1"/>
              <a:stCxn id="1261571" idx="0"/>
              <a:endCxn id="1261577" idx="0"/>
            </p:cNvCxnSpPr>
            <p:nvPr/>
          </p:nvCxnSpPr>
          <p:spPr bwMode="auto">
            <a:xfrm flipH="1">
              <a:off x="1086" y="912"/>
              <a:ext cx="1817" cy="19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1573" name="AutoShape 5"/>
            <p:cNvCxnSpPr>
              <a:cxnSpLocks noChangeShapeType="1"/>
              <a:stCxn id="1261571" idx="4"/>
              <a:endCxn id="1261576" idx="0"/>
            </p:cNvCxnSpPr>
            <p:nvPr/>
          </p:nvCxnSpPr>
          <p:spPr bwMode="auto">
            <a:xfrm>
              <a:off x="2903" y="2041"/>
              <a:ext cx="0" cy="79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61574" name="AutoShape 6"/>
            <p:cNvCxnSpPr>
              <a:cxnSpLocks noChangeShapeType="1"/>
              <a:stCxn id="1261571" idx="0"/>
              <a:endCxn id="1261575" idx="0"/>
            </p:cNvCxnSpPr>
            <p:nvPr/>
          </p:nvCxnSpPr>
          <p:spPr bwMode="auto">
            <a:xfrm>
              <a:off x="2903" y="912"/>
              <a:ext cx="1733" cy="19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61575" name="Rectangle 7" descr="Bluegray02"/>
            <p:cNvSpPr>
              <a:spLocks noChangeArrowheads="1"/>
            </p:cNvSpPr>
            <p:nvPr/>
          </p:nvSpPr>
          <p:spPr bwMode="blackWhite">
            <a:xfrm>
              <a:off x="3916" y="2839"/>
              <a:ext cx="1440" cy="76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anchor="ctr" anchorCtr="1"/>
            <a:lstStyle/>
            <a:p>
              <a:pPr algn="ctr" eaLnBrk="0" hangingPunct="0"/>
              <a:r>
                <a:rPr lang="en-US" sz="2000" b="1"/>
                <a:t>Seeking Professional Help</a:t>
              </a:r>
              <a:endParaRPr lang="en-US" sz="1600" b="1"/>
            </a:p>
          </p:txBody>
        </p:sp>
        <p:sp>
          <p:nvSpPr>
            <p:cNvPr id="1261576" name="Rectangle 8" descr="Blue04"/>
            <p:cNvSpPr>
              <a:spLocks noChangeArrowheads="1"/>
            </p:cNvSpPr>
            <p:nvPr/>
          </p:nvSpPr>
          <p:spPr bwMode="blackWhite">
            <a:xfrm>
              <a:off x="2090" y="2839"/>
              <a:ext cx="1626" cy="761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Investigating the Franchisor</a:t>
              </a:r>
              <a:endParaRPr 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61577" name="Rectangle 9" descr="Blue03"/>
            <p:cNvSpPr>
              <a:spLocks noChangeArrowheads="1"/>
            </p:cNvSpPr>
            <p:nvPr/>
          </p:nvSpPr>
          <p:spPr bwMode="blackWhite">
            <a:xfrm>
              <a:off x="288" y="2839"/>
              <a:ext cx="1595" cy="761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3175">
              <a:solidFill>
                <a:srgbClr val="C0C0C0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 b="1" dirty="0" smtClean="0"/>
                <a:t>Learning of Franchising Opportunities</a:t>
              </a:r>
              <a:endParaRPr lang="en-US" sz="1600" b="1" dirty="0"/>
            </a:p>
          </p:txBody>
        </p:sp>
        <p:sp>
          <p:nvSpPr>
            <p:cNvPr id="1261571" name="Oval 3" descr="Blue03"/>
            <p:cNvSpPr>
              <a:spLocks noChangeArrowheads="1"/>
            </p:cNvSpPr>
            <p:nvPr/>
          </p:nvSpPr>
          <p:spPr bwMode="blackWhite">
            <a:xfrm>
              <a:off x="1440" y="912"/>
              <a:ext cx="2926" cy="1129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3175" algn="ctr">
              <a:solidFill>
                <a:srgbClr val="C0C0C0"/>
              </a:solidFill>
              <a:round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b="1"/>
                <a:t>The Franchise Opportunity Decision</a:t>
              </a:r>
            </a:p>
          </p:txBody>
        </p:sp>
      </p:grp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8082049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6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F839FC9C-12B7-452F-AF06-6215CD1B455A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6390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36063" cy="655638"/>
          </a:xfrm>
        </p:spPr>
        <p:txBody>
          <a:bodyPr/>
          <a:lstStyle/>
          <a:p>
            <a:r>
              <a:rPr lang="en-US" sz="2800" dirty="0"/>
              <a:t>Key</a:t>
            </a:r>
            <a:r>
              <a:rPr lang="en-US" sz="2800" dirty="0" smtClean="0"/>
              <a:t> Terms</a:t>
            </a:r>
            <a:endParaRPr lang="en-US" sz="2800" dirty="0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business </a:t>
            </a:r>
            <a:r>
              <a:rPr lang="en-US" sz="2400" dirty="0" smtClean="0"/>
              <a:t>broker</a:t>
            </a:r>
          </a:p>
          <a:p>
            <a:r>
              <a:rPr lang="en-US" sz="2400" dirty="0" smtClean="0"/>
              <a:t>company’s profitability</a:t>
            </a:r>
          </a:p>
          <a:p>
            <a:r>
              <a:rPr lang="en-US" sz="2400" dirty="0" smtClean="0"/>
              <a:t>franchise</a:t>
            </a:r>
          </a:p>
          <a:p>
            <a:r>
              <a:rPr lang="en-US" sz="2400" dirty="0" smtClean="0"/>
              <a:t>Franchise Disclosure Document (FDD)</a:t>
            </a:r>
          </a:p>
          <a:p>
            <a:r>
              <a:rPr lang="en-US" sz="2400" dirty="0" smtClean="0"/>
              <a:t>franchisee</a:t>
            </a:r>
          </a:p>
          <a:p>
            <a:r>
              <a:rPr lang="en-US" sz="2400" dirty="0" smtClean="0"/>
              <a:t>franchise </a:t>
            </a:r>
            <a:r>
              <a:rPr lang="en-US" sz="2400" dirty="0"/>
              <a:t>fee</a:t>
            </a:r>
          </a:p>
          <a:p>
            <a:r>
              <a:rPr lang="en-US" sz="2400" dirty="0"/>
              <a:t>franchisor</a:t>
            </a:r>
          </a:p>
          <a:p>
            <a:r>
              <a:rPr lang="en-US" sz="2400" dirty="0"/>
              <a:t>franchisor control</a:t>
            </a:r>
          </a:p>
          <a:p>
            <a:r>
              <a:rPr lang="en-US" sz="2400" dirty="0"/>
              <a:t>goodwill</a:t>
            </a:r>
          </a:p>
          <a:p>
            <a:r>
              <a:rPr lang="en-US" sz="2400" dirty="0"/>
              <a:t>legal restraint of </a:t>
            </a:r>
            <a:r>
              <a:rPr lang="en-US" sz="2400" dirty="0" smtClean="0"/>
              <a:t>trade</a:t>
            </a:r>
            <a:endParaRPr lang="en-US" sz="2400" dirty="0"/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 smtClean="0"/>
              <a:t>new-new approach</a:t>
            </a:r>
          </a:p>
          <a:p>
            <a:r>
              <a:rPr lang="en-US" sz="2400" dirty="0" smtClean="0"/>
              <a:t>new</a:t>
            </a:r>
            <a:r>
              <a:rPr lang="en-US" sz="2400" dirty="0"/>
              <a:t>-old approach</a:t>
            </a:r>
          </a:p>
          <a:p>
            <a:r>
              <a:rPr lang="en-US" sz="2400" dirty="0"/>
              <a:t>non-compete</a:t>
            </a:r>
            <a:r>
              <a:rPr lang="en-US" sz="2400" dirty="0" smtClean="0"/>
              <a:t> agreement</a:t>
            </a:r>
          </a:p>
          <a:p>
            <a:r>
              <a:rPr lang="en-US" sz="2400" dirty="0"/>
              <a:t>profit trend</a:t>
            </a:r>
          </a:p>
          <a:p>
            <a:r>
              <a:rPr lang="en-US" sz="2400" dirty="0"/>
              <a:t>risk</a:t>
            </a:r>
            <a:r>
              <a:rPr lang="en-US" sz="2400" dirty="0" smtClean="0"/>
              <a:t> versus reward</a:t>
            </a:r>
          </a:p>
          <a:p>
            <a:r>
              <a:rPr lang="en-US" sz="2400" dirty="0" smtClean="0"/>
              <a:t>unscrupulous </a:t>
            </a:r>
            <a:r>
              <a:rPr lang="en-US" sz="2400" dirty="0"/>
              <a:t>practices</a:t>
            </a:r>
          </a:p>
          <a:p>
            <a:r>
              <a:rPr lang="en-US" sz="2400" dirty="0"/>
              <a:t>upside gain and downside loss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623439223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6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6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6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6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6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6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63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6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6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63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763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63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763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639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7639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9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7639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3907" grpId="0" build="p"/>
      <p:bldP spid="76390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5683FA0C-6752-480D-83E2-681093580C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7629525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9pPr>
          </a:lstStyle>
          <a:p>
            <a:pPr marL="533400" indent="-533400">
              <a:spcBef>
                <a:spcPct val="50000"/>
              </a:spcBef>
              <a:buSzTx/>
              <a:buFont typeface="+mj-lt"/>
              <a:buAutoNum type="arabicPeriod" startAt="7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examine the benefits and drawbacks of franchising</a:t>
            </a:r>
          </a:p>
          <a:p>
            <a:pPr marL="533400" indent="-533400">
              <a:spcBef>
                <a:spcPct val="50000"/>
              </a:spcBef>
              <a:buSzTx/>
              <a:buFontTx/>
              <a:buAutoNum type="arabicPeriod" startAt="7"/>
            </a:pP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To present the franchise disclosure </a:t>
            </a: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document (</a:t>
            </a:r>
            <a:r>
              <a:rPr lang="en-US" sz="2400" dirty="0">
                <a:effectLst/>
                <a:latin typeface="Tahoma" pitchFamily="34" charset="0"/>
                <a:cs typeface="Tahoma" pitchFamily="34" charset="0"/>
              </a:rPr>
              <a:t>FDD) as a key item in franchises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09671065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D029EF0C-EA33-4DA8-9216-38E291FB711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06276" name="Rectangle 4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44475"/>
            <a:ext cx="9136063" cy="1203325"/>
          </a:xfrm>
        </p:spPr>
        <p:txBody>
          <a:bodyPr/>
          <a:lstStyle/>
          <a:p>
            <a:r>
              <a:rPr lang="en-US" dirty="0"/>
              <a:t>The Pathways to New Ventures </a:t>
            </a:r>
            <a:br>
              <a:rPr lang="en-US" dirty="0"/>
            </a:br>
            <a:r>
              <a:rPr lang="en-US" dirty="0"/>
              <a:t>for Entrepreneurs</a:t>
            </a:r>
          </a:p>
        </p:txBody>
      </p:sp>
      <p:grpSp>
        <p:nvGrpSpPr>
          <p:cNvPr id="1206277" name="Group 5"/>
          <p:cNvGrpSpPr>
            <a:grpSpLocks/>
          </p:cNvGrpSpPr>
          <p:nvPr/>
        </p:nvGrpSpPr>
        <p:grpSpPr bwMode="auto">
          <a:xfrm>
            <a:off x="1557338" y="1757363"/>
            <a:ext cx="5991225" cy="4414837"/>
            <a:chOff x="981" y="1107"/>
            <a:chExt cx="3774" cy="2781"/>
          </a:xfrm>
          <a:effectLst/>
        </p:grpSpPr>
        <p:sp>
          <p:nvSpPr>
            <p:cNvPr id="1206278" name="Text Box 6" descr="Bluegray01"/>
            <p:cNvSpPr txBox="1">
              <a:spLocks noChangeArrowheads="1"/>
            </p:cNvSpPr>
            <p:nvPr/>
          </p:nvSpPr>
          <p:spPr bwMode="blackWhite">
            <a:xfrm>
              <a:off x="3241" y="1108"/>
              <a:ext cx="1514" cy="687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Acquiring an </a:t>
              </a:r>
              <a:br>
                <a:rPr lang="en-US" sz="1800">
                  <a:latin typeface="Tahoma" pitchFamily="34" charset="0"/>
                  <a:cs typeface="Tahoma" pitchFamily="34" charset="0"/>
                </a:rPr>
              </a:br>
              <a:r>
                <a:rPr lang="en-US" sz="1800">
                  <a:latin typeface="Tahoma" pitchFamily="34" charset="0"/>
                  <a:cs typeface="Tahoma" pitchFamily="34" charset="0"/>
                </a:rPr>
                <a:t>Existing Venture</a:t>
              </a:r>
            </a:p>
          </p:txBody>
        </p:sp>
        <p:sp>
          <p:nvSpPr>
            <p:cNvPr id="1206279" name="Text Box 7" descr="Bluegray01"/>
            <p:cNvSpPr txBox="1">
              <a:spLocks noChangeArrowheads="1"/>
            </p:cNvSpPr>
            <p:nvPr/>
          </p:nvSpPr>
          <p:spPr bwMode="blackWhite">
            <a:xfrm>
              <a:off x="981" y="1107"/>
              <a:ext cx="1514" cy="687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 dirty="0">
                  <a:latin typeface="Tahoma" pitchFamily="34" charset="0"/>
                  <a:cs typeface="Tahoma" pitchFamily="34" charset="0"/>
                </a:rPr>
                <a:t>Creating the </a:t>
              </a:r>
              <a:br>
                <a:rPr lang="en-US" sz="1800" dirty="0">
                  <a:latin typeface="Tahoma" pitchFamily="34" charset="0"/>
                  <a:cs typeface="Tahoma" pitchFamily="34" charset="0"/>
                </a:rPr>
              </a:br>
              <a:r>
                <a:rPr lang="en-US" sz="1800" dirty="0">
                  <a:latin typeface="Tahoma" pitchFamily="34" charset="0"/>
                  <a:cs typeface="Tahoma" pitchFamily="34" charset="0"/>
                </a:rPr>
                <a:t>New Venture</a:t>
              </a:r>
            </a:p>
          </p:txBody>
        </p:sp>
        <p:sp>
          <p:nvSpPr>
            <p:cNvPr id="1206280" name="Text Box 8" descr="Bluegray01"/>
            <p:cNvSpPr txBox="1">
              <a:spLocks noChangeArrowheads="1"/>
            </p:cNvSpPr>
            <p:nvPr/>
          </p:nvSpPr>
          <p:spPr bwMode="blackWhite">
            <a:xfrm>
              <a:off x="2123" y="3201"/>
              <a:ext cx="1514" cy="687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Obtaining a </a:t>
              </a:r>
              <a:br>
                <a:rPr lang="en-US" sz="1800">
                  <a:latin typeface="Tahoma" pitchFamily="34" charset="0"/>
                  <a:cs typeface="Tahoma" pitchFamily="34" charset="0"/>
                </a:rPr>
              </a:br>
              <a:r>
                <a:rPr lang="en-US" sz="1800">
                  <a:latin typeface="Tahoma" pitchFamily="34" charset="0"/>
                  <a:cs typeface="Tahoma" pitchFamily="34" charset="0"/>
                </a:rPr>
                <a:t>Franchise</a:t>
              </a:r>
            </a:p>
          </p:txBody>
        </p:sp>
        <p:cxnSp>
          <p:nvCxnSpPr>
            <p:cNvPr id="1206281" name="AutoShape 9"/>
            <p:cNvCxnSpPr>
              <a:cxnSpLocks noChangeShapeType="1"/>
              <a:stCxn id="1206279" idx="2"/>
            </p:cNvCxnSpPr>
            <p:nvPr/>
          </p:nvCxnSpPr>
          <p:spPr bwMode="auto">
            <a:xfrm>
              <a:off x="1738" y="1794"/>
              <a:ext cx="1124" cy="102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06282" name="AutoShape 10"/>
            <p:cNvCxnSpPr>
              <a:cxnSpLocks noChangeShapeType="1"/>
              <a:stCxn id="1206278" idx="2"/>
              <a:endCxn id="1206283" idx="2"/>
            </p:cNvCxnSpPr>
            <p:nvPr/>
          </p:nvCxnSpPr>
          <p:spPr bwMode="auto">
            <a:xfrm flipH="1">
              <a:off x="2880" y="1795"/>
              <a:ext cx="1118" cy="1049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06283" name="Text Box 11" descr="Bluegray02"/>
            <p:cNvSpPr txBox="1">
              <a:spLocks noChangeArrowheads="1"/>
            </p:cNvSpPr>
            <p:nvPr/>
          </p:nvSpPr>
          <p:spPr bwMode="blackWhite">
            <a:xfrm>
              <a:off x="1986" y="2156"/>
              <a:ext cx="1788" cy="688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latin typeface="Tahoma" pitchFamily="34" charset="0"/>
                  <a:cs typeface="Tahoma" pitchFamily="34" charset="0"/>
                </a:rPr>
                <a:t>Pathways to New Ventures</a:t>
              </a:r>
            </a:p>
          </p:txBody>
        </p:sp>
        <p:cxnSp>
          <p:nvCxnSpPr>
            <p:cNvPr id="1206284" name="AutoShape 12"/>
            <p:cNvCxnSpPr>
              <a:cxnSpLocks noChangeShapeType="1"/>
              <a:stCxn id="1206283" idx="2"/>
              <a:endCxn id="1206280" idx="0"/>
            </p:cNvCxnSpPr>
            <p:nvPr/>
          </p:nvCxnSpPr>
          <p:spPr bwMode="auto">
            <a:xfrm>
              <a:off x="2880" y="2844"/>
              <a:ext cx="0" cy="357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99324779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20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0D6110B9-A574-4443-890F-85F0889B4C7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103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New Ventures</a:t>
            </a:r>
          </a:p>
        </p:txBody>
      </p:sp>
      <p:grpSp>
        <p:nvGrpSpPr>
          <p:cNvPr id="1210382" name="Group 14"/>
          <p:cNvGrpSpPr>
            <a:grpSpLocks/>
          </p:cNvGrpSpPr>
          <p:nvPr/>
        </p:nvGrpSpPr>
        <p:grpSpPr bwMode="auto">
          <a:xfrm>
            <a:off x="822325" y="2663825"/>
            <a:ext cx="7499350" cy="1527175"/>
            <a:chOff x="518" y="1678"/>
            <a:chExt cx="4724" cy="962"/>
          </a:xfrm>
        </p:grpSpPr>
        <p:sp>
          <p:nvSpPr>
            <p:cNvPr id="1210373" name="Text Box 5" descr="Bluegray02"/>
            <p:cNvSpPr txBox="1">
              <a:spLocks noChangeArrowheads="1"/>
            </p:cNvSpPr>
            <p:nvPr/>
          </p:nvSpPr>
          <p:spPr bwMode="blackWhite">
            <a:xfrm>
              <a:off x="1954" y="1678"/>
              <a:ext cx="1829" cy="962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400">
                  <a:latin typeface="Tahoma" pitchFamily="34" charset="0"/>
                  <a:cs typeface="Tahoma" pitchFamily="34" charset="0"/>
                </a:rPr>
                <a:t>Approaches to Creating a New Venture</a:t>
              </a:r>
            </a:p>
          </p:txBody>
        </p:sp>
        <p:sp>
          <p:nvSpPr>
            <p:cNvPr id="1210375" name="Text Box 7" descr="Bluegray01"/>
            <p:cNvSpPr txBox="1">
              <a:spLocks noChangeArrowheads="1"/>
            </p:cNvSpPr>
            <p:nvPr/>
          </p:nvSpPr>
          <p:spPr bwMode="blackWhite">
            <a:xfrm>
              <a:off x="518" y="1816"/>
              <a:ext cx="1039" cy="685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New-New Approach</a:t>
              </a:r>
            </a:p>
          </p:txBody>
        </p:sp>
        <p:sp>
          <p:nvSpPr>
            <p:cNvPr id="1210376" name="Text Box 8" descr="Bluegray01"/>
            <p:cNvSpPr txBox="1">
              <a:spLocks noChangeArrowheads="1"/>
            </p:cNvSpPr>
            <p:nvPr/>
          </p:nvSpPr>
          <p:spPr bwMode="blackWhite">
            <a:xfrm>
              <a:off x="4203" y="1816"/>
              <a:ext cx="1039" cy="685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latin typeface="Tahoma" pitchFamily="34" charset="0"/>
                  <a:cs typeface="Tahoma" pitchFamily="34" charset="0"/>
                </a:rPr>
                <a:t>New-Old Approach</a:t>
              </a:r>
            </a:p>
          </p:txBody>
        </p:sp>
        <p:cxnSp>
          <p:nvCxnSpPr>
            <p:cNvPr id="1210378" name="AutoShape 10"/>
            <p:cNvCxnSpPr>
              <a:cxnSpLocks noChangeShapeType="1"/>
              <a:stCxn id="1210375" idx="3"/>
              <a:endCxn id="1210373" idx="1"/>
            </p:cNvCxnSpPr>
            <p:nvPr/>
          </p:nvCxnSpPr>
          <p:spPr bwMode="auto">
            <a:xfrm>
              <a:off x="1557" y="2159"/>
              <a:ext cx="397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10379" name="AutoShape 11"/>
            <p:cNvCxnSpPr>
              <a:cxnSpLocks noChangeShapeType="1"/>
              <a:stCxn id="1210376" idx="1"/>
              <a:endCxn id="1210373" idx="3"/>
            </p:cNvCxnSpPr>
            <p:nvPr/>
          </p:nvCxnSpPr>
          <p:spPr bwMode="auto">
            <a:xfrm flipH="1">
              <a:off x="3783" y="2159"/>
              <a:ext cx="420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719252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10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10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62900F49-2436-4AF3-B188-8E5229358C7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2725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Trends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 in Creating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Business Opportunities </a:t>
            </a:r>
          </a:p>
        </p:txBody>
      </p:sp>
      <p:graphicFrame>
        <p:nvGraphicFramePr>
          <p:cNvPr id="272956" name="Group 5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853822"/>
              </p:ext>
            </p:extLst>
          </p:nvPr>
        </p:nvGraphicFramePr>
        <p:xfrm>
          <a:off x="361948" y="1149350"/>
          <a:ext cx="8401052" cy="2590800"/>
        </p:xfrm>
        <a:graphic>
          <a:graphicData uri="http://schemas.openxmlformats.org/drawingml/2006/table">
            <a:tbl>
              <a:tblPr/>
              <a:tblGrid>
                <a:gridCol w="2100263"/>
                <a:gridCol w="2100263"/>
                <a:gridCol w="2100263"/>
                <a:gridCol w="2100263"/>
              </a:tblGrid>
              <a:tr h="22860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60413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Emerging Opportunities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7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  <a:t>Green Products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RotisSansSerif-Italic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" charset="0"/>
                        </a:rPr>
                        <a:t>	Organic foods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" charset="0"/>
                        </a:rPr>
                        <a:t>	Organic fibers/textiles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  <a:t>Alternative Energy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Solar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Biofuel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Fuel cells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Energy conservation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Health Care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Healthy food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School and govt.-sponsored programs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Exercise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Yoga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Niche gyms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Children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Nonmedical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Pre-assisted living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Assisted living transition services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Niche Consumables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Wine	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Chocolate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Burgers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Coffee houses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Exotic salads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Home Automation and Media Storage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Lighting control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Security systems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Energy management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Comfort management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Entertainment systems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	Networked kitchen appliances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15888" algn="l"/>
                        </a:tabLst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2969" name="Group 5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099531"/>
              </p:ext>
            </p:extLst>
          </p:nvPr>
        </p:nvGraphicFramePr>
        <p:xfrm>
          <a:off x="361951" y="3810000"/>
          <a:ext cx="4522896" cy="2225040"/>
        </p:xfrm>
        <a:graphic>
          <a:graphicData uri="http://schemas.openxmlformats.org/drawingml/2006/table">
            <a:tbl>
              <a:tblPr/>
              <a:tblGrid>
                <a:gridCol w="2118441"/>
                <a:gridCol w="2404455"/>
              </a:tblGrid>
              <a:tr h="1524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Emerging Internet Opportunities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0"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  <a:t>Mobile Advertising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RotisSansSerif-Italic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" charset="0"/>
                        </a:rPr>
                        <a:t>	Cell phones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RotisSansSerif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PDAs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Concierge Services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Niche Social Networks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Seniors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Music fans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Groups of local users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Pet owners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Dating groups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  <a:t>Virtual Economies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  <a:t/>
                      </a:r>
                      <a:b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</a:b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-Italic" charset="0"/>
                        </a:rPr>
                        <a:t>“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RotisSansSerif" charset="0"/>
                        </a:rPr>
                        <a:t>Online auctions”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Educational Tutoring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Human Resources Services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“Matchmaking”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“Virtual HR”</a:t>
                      </a:r>
                    </a:p>
                    <a:p>
                      <a:pPr marL="115888" marR="0" lvl="0" indent="-1158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“Online Staffing”</a:t>
                      </a:r>
                    </a:p>
                    <a:p>
                      <a:pPr marL="115888" marR="0" lvl="0" indent="-1158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2970" name="Rectangle 586"/>
          <p:cNvSpPr>
            <a:spLocks noChangeArrowheads="1"/>
          </p:cNvSpPr>
          <p:nvPr/>
        </p:nvSpPr>
        <p:spPr bwMode="auto">
          <a:xfrm>
            <a:off x="361950" y="6096000"/>
            <a:ext cx="75628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 smtClean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adapted from Steve </a:t>
            </a:r>
            <a:r>
              <a:rPr lang="en-US" sz="800" dirty="0">
                <a:solidFill>
                  <a:srgbClr val="0099CC"/>
                </a:solidFill>
              </a:rPr>
              <a:t>Cooper, Amanda C. </a:t>
            </a:r>
            <a:r>
              <a:rPr lang="en-US" sz="800" dirty="0" err="1">
                <a:solidFill>
                  <a:srgbClr val="0099CC"/>
                </a:solidFill>
              </a:rPr>
              <a:t>Kooser</a:t>
            </a:r>
            <a:r>
              <a:rPr lang="en-US" sz="800" dirty="0">
                <a:solidFill>
                  <a:srgbClr val="0099CC"/>
                </a:solidFill>
              </a:rPr>
              <a:t>, Kristin </a:t>
            </a:r>
            <a:r>
              <a:rPr lang="en-US" sz="800" dirty="0" err="1">
                <a:solidFill>
                  <a:srgbClr val="0099CC"/>
                </a:solidFill>
              </a:rPr>
              <a:t>Ohlson</a:t>
            </a:r>
            <a:r>
              <a:rPr lang="en-US" sz="800" dirty="0">
                <a:solidFill>
                  <a:srgbClr val="0099CC"/>
                </a:solidFill>
              </a:rPr>
              <a:t>, Karen E. </a:t>
            </a:r>
            <a:r>
              <a:rPr lang="en-US" sz="800" dirty="0" err="1">
                <a:solidFill>
                  <a:srgbClr val="0099CC"/>
                </a:solidFill>
              </a:rPr>
              <a:t>Spaeder</a:t>
            </a:r>
            <a:r>
              <a:rPr lang="en-US" sz="800" dirty="0">
                <a:solidFill>
                  <a:srgbClr val="0099CC"/>
                </a:solidFill>
              </a:rPr>
              <a:t>, Nichole L. Torres, and Sara Wilson, “2007 Hot List,” </a:t>
            </a:r>
            <a:r>
              <a:rPr lang="en-US" sz="800" i="1" dirty="0">
                <a:solidFill>
                  <a:srgbClr val="0099CC"/>
                </a:solidFill>
              </a:rPr>
              <a:t>Entrepreneur</a:t>
            </a:r>
            <a:r>
              <a:rPr lang="en-US" sz="800" dirty="0">
                <a:solidFill>
                  <a:srgbClr val="0099CC"/>
                </a:solidFill>
              </a:rPr>
              <a:t> (December 2006): 80–</a:t>
            </a:r>
            <a:r>
              <a:rPr lang="en-US" sz="800" dirty="0" smtClean="0">
                <a:solidFill>
                  <a:srgbClr val="0099CC"/>
                </a:solidFill>
              </a:rPr>
              <a:t>93; and “The World’s 50 Most Innovative Companies,” </a:t>
            </a:r>
            <a:r>
              <a:rPr lang="en-US" sz="800" i="1" dirty="0" smtClean="0">
                <a:solidFill>
                  <a:srgbClr val="0099CC"/>
                </a:solidFill>
              </a:rPr>
              <a:t>Fast Company</a:t>
            </a:r>
            <a:r>
              <a:rPr lang="en-US" sz="800" dirty="0" smtClean="0">
                <a:solidFill>
                  <a:srgbClr val="0099CC"/>
                </a:solidFill>
              </a:rPr>
              <a:t>, (March, 2015).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36235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7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27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FF2F6B18-303F-4768-9266-770EFA0841F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Sources of New Business Ideas Among Men and Women </a:t>
            </a:r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69888" y="6141748"/>
            <a:ext cx="831691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b="1" i="1" dirty="0">
                <a:solidFill>
                  <a:srgbClr val="0099CC"/>
                </a:solidFill>
              </a:rPr>
              <a:t>Source</a:t>
            </a:r>
            <a:r>
              <a:rPr lang="en-US" b="1" dirty="0">
                <a:solidFill>
                  <a:srgbClr val="0099CC"/>
                </a:solidFill>
              </a:rPr>
              <a:t>:</a:t>
            </a:r>
            <a:r>
              <a:rPr lang="en-US" dirty="0">
                <a:solidFill>
                  <a:srgbClr val="0099CC"/>
                </a:solidFill>
              </a:rPr>
              <a:t> William J. Dennis, </a:t>
            </a:r>
            <a:r>
              <a:rPr lang="en-US" i="1" dirty="0">
                <a:solidFill>
                  <a:srgbClr val="0099CC"/>
                </a:solidFill>
              </a:rPr>
              <a:t>A Small Business Primer</a:t>
            </a:r>
            <a:r>
              <a:rPr lang="en-US" dirty="0">
                <a:solidFill>
                  <a:srgbClr val="0099CC"/>
                </a:solidFill>
              </a:rPr>
              <a:t> (</a:t>
            </a:r>
            <a:r>
              <a:rPr lang="en-US" dirty="0" smtClean="0">
                <a:solidFill>
                  <a:srgbClr val="0099CC"/>
                </a:solidFill>
              </a:rPr>
              <a:t>Washington DC., </a:t>
            </a:r>
            <a:r>
              <a:rPr lang="en-US" dirty="0">
                <a:solidFill>
                  <a:srgbClr val="0099CC"/>
                </a:solidFill>
              </a:rPr>
              <a:t>National Federation of Independent Business, 1993) 27.  Reprinted with permission.</a:t>
            </a:r>
          </a:p>
        </p:txBody>
      </p:sp>
      <p:pic>
        <p:nvPicPr>
          <p:cNvPr id="193543" name="Picture 7" descr="0601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706563"/>
            <a:ext cx="8439150" cy="33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89244945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872417C1-B437-4901-BA5A-ADBA03E250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14466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32083"/>
            <a:ext cx="9144000" cy="1215717"/>
          </a:xfrm>
        </p:spPr>
        <p:txBody>
          <a:bodyPr/>
          <a:lstStyle/>
          <a:p>
            <a:r>
              <a:rPr lang="en-US" dirty="0" smtClean="0"/>
              <a:t>Examining </a:t>
            </a:r>
            <a:r>
              <a:rPr lang="en-US" dirty="0"/>
              <a:t>the Financial </a:t>
            </a:r>
            <a:r>
              <a:rPr lang="en-US" dirty="0" smtClean="0"/>
              <a:t>Picture </a:t>
            </a:r>
            <a:br>
              <a:rPr lang="en-US" dirty="0" smtClean="0"/>
            </a:br>
            <a:r>
              <a:rPr lang="en-US" dirty="0" smtClean="0"/>
              <a:t>When Creating New Ventures</a:t>
            </a:r>
            <a:endParaRPr lang="en-US" dirty="0"/>
          </a:p>
        </p:txBody>
      </p:sp>
      <p:sp>
        <p:nvSpPr>
          <p:cNvPr id="1214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191000"/>
          </a:xfrm>
        </p:spPr>
        <p:txBody>
          <a:bodyPr/>
          <a:lstStyle/>
          <a:p>
            <a:pPr>
              <a:spcBef>
                <a:spcPct val="35000"/>
              </a:spcBef>
            </a:pPr>
            <a:r>
              <a:rPr lang="en-US" dirty="0"/>
              <a:t>Upside gain and downside loss expectations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The profits the business can make and the losses it can suffer. </a:t>
            </a:r>
          </a:p>
          <a:p>
            <a:pPr lvl="2">
              <a:spcBef>
                <a:spcPct val="35000"/>
              </a:spcBef>
            </a:pPr>
            <a:r>
              <a:rPr lang="en-US" dirty="0"/>
              <a:t>How much money will the enterprise take in if all goes well? </a:t>
            </a:r>
          </a:p>
          <a:p>
            <a:pPr lvl="2">
              <a:spcBef>
                <a:spcPct val="35000"/>
              </a:spcBef>
            </a:pPr>
            <a:r>
              <a:rPr lang="en-US" dirty="0"/>
              <a:t>How much will it gross if operations run as expected?</a:t>
            </a:r>
          </a:p>
          <a:p>
            <a:pPr lvl="2">
              <a:spcBef>
                <a:spcPct val="35000"/>
              </a:spcBef>
            </a:pPr>
            <a:r>
              <a:rPr lang="en-US" dirty="0"/>
              <a:t>How much will it lose if operations do not work out well?</a:t>
            </a:r>
          </a:p>
          <a:p>
            <a:pPr>
              <a:spcBef>
                <a:spcPct val="35000"/>
              </a:spcBef>
            </a:pPr>
            <a:r>
              <a:rPr lang="en-US" dirty="0"/>
              <a:t>Risk vs. reward analysis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Points out the importance of getting an adequate return on the amount of money risked.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74064775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7–</a:t>
            </a:r>
            <a:fld id="{3258068B-1384-4043-A47E-AC29A5DEB52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61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5900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7.2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Checklist for Estimating Start-Up Expenses</a:t>
            </a:r>
          </a:p>
        </p:txBody>
      </p:sp>
      <p:sp>
        <p:nvSpPr>
          <p:cNvPr id="1161219" name="Rectangle 3"/>
          <p:cNvSpPr>
            <a:spLocks noChangeArrowheads="1"/>
          </p:cNvSpPr>
          <p:nvPr/>
        </p:nvSpPr>
        <p:spPr bwMode="auto">
          <a:xfrm>
            <a:off x="369888" y="6233958"/>
            <a:ext cx="6934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 U.S. Small Business Administration, “Management Aids” MA. 2.025 (Washington, </a:t>
            </a:r>
            <a:r>
              <a:rPr lang="en-US" sz="800" dirty="0" smtClean="0">
                <a:solidFill>
                  <a:srgbClr val="0099CC"/>
                </a:solidFill>
              </a:rPr>
              <a:t>DC.:  </a:t>
            </a:r>
            <a:r>
              <a:rPr lang="en-US" sz="800" dirty="0">
                <a:solidFill>
                  <a:srgbClr val="0099CC"/>
                </a:solidFill>
              </a:rPr>
              <a:t>U.S. Government Printing Office.) </a:t>
            </a:r>
          </a:p>
        </p:txBody>
      </p:sp>
      <p:pic>
        <p:nvPicPr>
          <p:cNvPr id="1161221" name="Picture 5" descr="06T02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990600"/>
            <a:ext cx="5441950" cy="526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6976735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1897</Words>
  <Application>Microsoft Office PowerPoint</Application>
  <PresentationFormat>On-screen Show (4:3)</PresentationFormat>
  <Paragraphs>322</Paragraphs>
  <Slides>27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Kuratko10e_PPT</vt:lpstr>
      <vt:lpstr>Pathways to Entrepreneurial Ventures</vt:lpstr>
      <vt:lpstr>Learning Objectives</vt:lpstr>
      <vt:lpstr>Learning Objectives (cont’d)</vt:lpstr>
      <vt:lpstr>The Pathways to New Ventures  for Entrepreneurs</vt:lpstr>
      <vt:lpstr>Creating New Ventures</vt:lpstr>
      <vt:lpstr>Table 7.1 Trends in Creating Business Opportunities </vt:lpstr>
      <vt:lpstr>Figure 7.1 Sources of New Business Ideas Among Men and Women </vt:lpstr>
      <vt:lpstr>Examining the Financial Picture  When Creating New Ventures</vt:lpstr>
      <vt:lpstr>Table 7.2  Checklist for Estimating Start-Up Expenses</vt:lpstr>
      <vt:lpstr>Table 7.2  Checklist for Estimating Start-Up Expenses (cont’d)</vt:lpstr>
      <vt:lpstr>Acquisition of an Established Business Venture</vt:lpstr>
      <vt:lpstr>Advantages of Acquiring an Ongoing Venture</vt:lpstr>
      <vt:lpstr>Evaluation of the Selected Venture</vt:lpstr>
      <vt:lpstr>Key Questions to Ask</vt:lpstr>
      <vt:lpstr>Negotiating the Deal</vt:lpstr>
      <vt:lpstr>Considerations When Buying a Business</vt:lpstr>
      <vt:lpstr>Franchising: The Hybrid</vt:lpstr>
      <vt:lpstr>How Franchising Works</vt:lpstr>
      <vt:lpstr>How Franchising Works (cont’d)</vt:lpstr>
      <vt:lpstr>Franchising</vt:lpstr>
      <vt:lpstr>Table 7.3 Some of the Most Recognized Franchises</vt:lpstr>
      <vt:lpstr>Franchise Law</vt:lpstr>
      <vt:lpstr>Figure 7.2 The Decision to Purchase a Franchise: Process Model </vt:lpstr>
      <vt:lpstr>Table 7.4 The Cost of Franchising</vt:lpstr>
      <vt:lpstr>Table 7.5 World Wide Web Franchise Sites</vt:lpstr>
      <vt:lpstr>Evaluating Franchising Opportunities</vt:lpstr>
      <vt:lpstr>Key Terms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34</cp:revision>
  <dcterms:created xsi:type="dcterms:W3CDTF">2015-10-14T16:57:03Z</dcterms:created>
  <dcterms:modified xsi:type="dcterms:W3CDTF">2015-10-16T18:41:17Z</dcterms:modified>
</cp:coreProperties>
</file>